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33.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Masters/slideMaster4.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47.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15.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ppt/tags/tag2.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4" r:id="rId2"/>
    <p:sldMasterId id="2147483679" r:id="rId3"/>
    <p:sldMasterId id="2147483702" r:id="rId4"/>
  </p:sldMasterIdLst>
  <p:notesMasterIdLst>
    <p:notesMasterId r:id="rId41"/>
  </p:notesMasterIdLst>
  <p:sldIdLst>
    <p:sldId id="276" r:id="rId5"/>
    <p:sldId id="278" r:id="rId6"/>
    <p:sldId id="284" r:id="rId7"/>
    <p:sldId id="282" r:id="rId8"/>
    <p:sldId id="279" r:id="rId9"/>
    <p:sldId id="280" r:id="rId10"/>
    <p:sldId id="281" r:id="rId11"/>
    <p:sldId id="283" r:id="rId12"/>
    <p:sldId id="285" r:id="rId13"/>
    <p:sldId id="258" r:id="rId14"/>
    <p:sldId id="259" r:id="rId15"/>
    <p:sldId id="260" r:id="rId16"/>
    <p:sldId id="261" r:id="rId17"/>
    <p:sldId id="286" r:id="rId18"/>
    <p:sldId id="294" r:id="rId19"/>
    <p:sldId id="262" r:id="rId20"/>
    <p:sldId id="275" r:id="rId21"/>
    <p:sldId id="287" r:id="rId22"/>
    <p:sldId id="288" r:id="rId23"/>
    <p:sldId id="291" r:id="rId24"/>
    <p:sldId id="266" r:id="rId25"/>
    <p:sldId id="289" r:id="rId26"/>
    <p:sldId id="267" r:id="rId27"/>
    <p:sldId id="290" r:id="rId28"/>
    <p:sldId id="268" r:id="rId29"/>
    <p:sldId id="292" r:id="rId30"/>
    <p:sldId id="269" r:id="rId31"/>
    <p:sldId id="293" r:id="rId32"/>
    <p:sldId id="270" r:id="rId33"/>
    <p:sldId id="295" r:id="rId34"/>
    <p:sldId id="296" r:id="rId35"/>
    <p:sldId id="297" r:id="rId36"/>
    <p:sldId id="272" r:id="rId37"/>
    <p:sldId id="273" r:id="rId38"/>
    <p:sldId id="274" r:id="rId39"/>
    <p:sldId id="27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p:scale>
          <a:sx n="81" d="100"/>
          <a:sy n="81" d="100"/>
        </p:scale>
        <p:origin x="-28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ustomXml" Target="../customXml/item1.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CE638-1C19-4C4B-B752-4FF16EE81277}" type="datetimeFigureOut">
              <a:rPr lang="en-US" smtClean="0"/>
              <a:t>6/15/2018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B7DD-4EDD-477C-A85D-1F88FC1AD906}" type="slidenum">
              <a:rPr lang="en-US" smtClean="0"/>
              <a:t>‹#›</a:t>
            </a:fld>
            <a:endParaRPr lang="en-US"/>
          </a:p>
        </p:txBody>
      </p:sp>
    </p:spTree>
    <p:extLst>
      <p:ext uri="{BB962C8B-B14F-4D97-AF65-F5344CB8AC3E}">
        <p14:creationId xmlns:p14="http://schemas.microsoft.com/office/powerpoint/2010/main" val="333475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4575" y="685800"/>
            <a:ext cx="6540500"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219475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073150" y="706438"/>
            <a:ext cx="6464300"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419675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073150" y="706438"/>
            <a:ext cx="6464300"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169547"/>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True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VM</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01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073150" y="706438"/>
            <a:ext cx="6464300"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169547"/>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True</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VM</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624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454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6/15/2018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439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49D90C-D42E-44D8-A5A3-58B86B3DF5CE}" type="datetimeFigureOut">
              <a:rPr lang="en-US" smtClean="0"/>
              <a:t>6/15/2018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1D646EC-1BAB-41FF-83BB-9DFC8850415C}" type="slidenum">
              <a:rPr lang="en-US" smtClean="0"/>
              <a:t>‹#›</a:t>
            </a:fld>
            <a:endParaRPr lang="en-US"/>
          </a:p>
        </p:txBody>
      </p:sp>
    </p:spTree>
    <p:extLst>
      <p:ext uri="{BB962C8B-B14F-4D97-AF65-F5344CB8AC3E}">
        <p14:creationId xmlns:p14="http://schemas.microsoft.com/office/powerpoint/2010/main" val="272198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6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4.sv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2.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4.sv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949569" y="1781908"/>
            <a:ext cx="5442764" cy="2007779"/>
          </a:xfrm>
        </p:spPr>
        <p:txBody>
          <a:bodyPr>
            <a:noAutofit/>
          </a:bodyPr>
          <a:lstStyle/>
          <a:p>
            <a:r>
              <a:rPr lang="en-US" sz="4400" dirty="0">
                <a:latin typeface="Candara" panose="020E0502030303020204" pitchFamily="34" charset="0"/>
              </a:rPr>
              <a:t>Microservices With </a:t>
            </a:r>
            <a:br>
              <a:rPr lang="en-US" sz="4400" dirty="0">
                <a:latin typeface="Candara" panose="020E0502030303020204" pitchFamily="34" charset="0"/>
              </a:rPr>
            </a:br>
            <a:r>
              <a:rPr lang="en-US" sz="4400" dirty="0">
                <a:latin typeface="Candara" panose="020E0502030303020204" pitchFamily="34" charset="0"/>
              </a:rPr>
              <a:t/>
            </a:r>
            <a:br>
              <a:rPr lang="en-US" sz="4400" dirty="0">
                <a:latin typeface="Candara" panose="020E0502030303020204" pitchFamily="34" charset="0"/>
              </a:rPr>
            </a:br>
            <a:r>
              <a:rPr lang="en-US" sz="4400" dirty="0">
                <a:latin typeface="Candara" panose="020E0502030303020204" pitchFamily="34" charset="0"/>
              </a:rPr>
              <a:t>Spring Boot</a:t>
            </a: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endParaRPr lang="en-US" sz="4400" b="0" dirty="0">
              <a:solidFill>
                <a:srgbClr val="000000"/>
              </a:solidFill>
              <a:latin typeface="Candara" panose="020E0502030303020204" pitchFamily="34" charset="0"/>
              <a:ea typeface="ＭＳ Ｐゴシック" pitchFamily="34" charset="-128"/>
            </a:endParaRPr>
          </a:p>
        </p:txBody>
      </p:sp>
    </p:spTree>
    <p:extLst>
      <p:ext uri="{BB962C8B-B14F-4D97-AF65-F5344CB8AC3E}">
        <p14:creationId xmlns:p14="http://schemas.microsoft.com/office/powerpoint/2010/main" val="286495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273685"/>
            <a:ext cx="10271760" cy="1017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000" dirty="0">
              <a:solidFill>
                <a:schemeClr val="accent1"/>
              </a:solidFill>
            </a:endParaRPr>
          </a:p>
          <a:p>
            <a:pPr algn="l"/>
            <a:endParaRPr lang="en-US" sz="4000" dirty="0">
              <a:solidFill>
                <a:schemeClr val="accent1"/>
              </a:solidFill>
            </a:endParaRPr>
          </a:p>
          <a:p>
            <a:pPr algn="l"/>
            <a:endParaRPr lang="en-US" sz="4000" dirty="0">
              <a:solidFill>
                <a:schemeClr val="accent1"/>
              </a:solidFill>
            </a:endParaRPr>
          </a:p>
          <a:p>
            <a:pPr algn="l"/>
            <a:endParaRPr lang="en-US" sz="4000" dirty="0">
              <a:solidFill>
                <a:schemeClr val="accent1"/>
              </a:solidFill>
            </a:endParaRPr>
          </a:p>
          <a:p>
            <a:pPr algn="l"/>
            <a:endParaRPr lang="en-US" sz="4000" dirty="0">
              <a:solidFill>
                <a:schemeClr val="accent1"/>
              </a:solidFill>
            </a:endParaRPr>
          </a:p>
          <a:p>
            <a:pPr algn="l"/>
            <a:endParaRPr lang="en-US" sz="4000" dirty="0">
              <a:solidFill>
                <a:schemeClr val="accent1"/>
              </a:solidFill>
            </a:endParaRPr>
          </a:p>
          <a:p>
            <a:pPr algn="l"/>
            <a:r>
              <a:rPr lang="en-US" sz="2000" dirty="0">
                <a:solidFill>
                  <a:schemeClr val="accent1"/>
                </a:solidFill>
              </a:rPr>
              <a:t>Spring Initializer continue..</a:t>
            </a:r>
          </a:p>
        </p:txBody>
      </p:sp>
      <p:pic>
        <p:nvPicPr>
          <p:cNvPr id="2" name="Picture 1"/>
          <p:cNvPicPr>
            <a:picLocks noChangeAspect="1"/>
          </p:cNvPicPr>
          <p:nvPr/>
        </p:nvPicPr>
        <p:blipFill>
          <a:blip r:embed="rId2"/>
          <a:stretch>
            <a:fillRect/>
          </a:stretch>
        </p:blipFill>
        <p:spPr>
          <a:xfrm>
            <a:off x="937260" y="1483200"/>
            <a:ext cx="9613300" cy="5123340"/>
          </a:xfrm>
          <a:prstGeom prst="rect">
            <a:avLst/>
          </a:prstGeom>
        </p:spPr>
      </p:pic>
    </p:spTree>
    <p:extLst>
      <p:ext uri="{BB962C8B-B14F-4D97-AF65-F5344CB8AC3E}">
        <p14:creationId xmlns:p14="http://schemas.microsoft.com/office/powerpoint/2010/main" val="114326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365125"/>
            <a:ext cx="10386060" cy="1017905"/>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200" dirty="0">
                <a:solidFill>
                  <a:schemeClr val="accent1"/>
                </a:solidFill>
              </a:rPr>
              <a:t>Spring Initializer continue..</a:t>
            </a:r>
          </a:p>
          <a:p>
            <a:pPr algn="l"/>
            <a:r>
              <a:rPr lang="en-US" dirty="0"/>
              <a:t/>
            </a:r>
            <a:br>
              <a:rPr lang="en-US" dirty="0"/>
            </a:br>
            <a:endParaRPr lang="en-US" dirty="0"/>
          </a:p>
        </p:txBody>
      </p:sp>
      <p:pic>
        <p:nvPicPr>
          <p:cNvPr id="2" name="Picture 1"/>
          <p:cNvPicPr>
            <a:picLocks noChangeAspect="1"/>
          </p:cNvPicPr>
          <p:nvPr/>
        </p:nvPicPr>
        <p:blipFill>
          <a:blip r:embed="rId2"/>
          <a:stretch>
            <a:fillRect/>
          </a:stretch>
        </p:blipFill>
        <p:spPr>
          <a:xfrm>
            <a:off x="838200" y="1383030"/>
            <a:ext cx="8652510" cy="4611294"/>
          </a:xfrm>
          <a:prstGeom prst="rect">
            <a:avLst/>
          </a:prstGeom>
        </p:spPr>
      </p:pic>
    </p:spTree>
    <p:extLst>
      <p:ext uri="{BB962C8B-B14F-4D97-AF65-F5344CB8AC3E}">
        <p14:creationId xmlns:p14="http://schemas.microsoft.com/office/powerpoint/2010/main" val="198673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2965938" y="1655640"/>
            <a:ext cx="4267200" cy="4470400"/>
          </a:xfrm>
          <a:prstGeom prst="rect">
            <a:avLst/>
          </a:prstGeom>
        </p:spPr>
      </p:pic>
      <p:sp>
        <p:nvSpPr>
          <p:cNvPr id="3" name="Title 1"/>
          <p:cNvSpPr txBox="1">
            <a:spLocks/>
          </p:cNvSpPr>
          <p:nvPr/>
        </p:nvSpPr>
        <p:spPr>
          <a:xfrm>
            <a:off x="838200" y="365125"/>
            <a:ext cx="10386060" cy="1017905"/>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dirty="0">
                <a:solidFill>
                  <a:schemeClr val="accent1"/>
                </a:solidFill>
              </a:rPr>
              <a:t>Spring Initializer Importing the project</a:t>
            </a:r>
          </a:p>
          <a:p>
            <a:pPr algn="l"/>
            <a:r>
              <a:rPr lang="en-US" dirty="0"/>
              <a:t/>
            </a:r>
            <a:br>
              <a:rPr lang="en-US" dirty="0"/>
            </a:br>
            <a:endParaRPr lang="en-US" dirty="0"/>
          </a:p>
        </p:txBody>
      </p:sp>
    </p:spTree>
    <p:extLst>
      <p:ext uri="{BB962C8B-B14F-4D97-AF65-F5344CB8AC3E}">
        <p14:creationId xmlns:p14="http://schemas.microsoft.com/office/powerpoint/2010/main" val="177142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5"/>
            <a:ext cx="10386060" cy="1017905"/>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dirty="0">
                <a:solidFill>
                  <a:schemeClr val="accent1"/>
                </a:solidFill>
              </a:rPr>
              <a:t>Spring Initializer Importing the project continue</a:t>
            </a:r>
            <a:r>
              <a:rPr lang="en-US" sz="8000" dirty="0">
                <a:solidFill>
                  <a:schemeClr val="accent1"/>
                </a:solidFill>
              </a:rPr>
              <a:t>..</a:t>
            </a:r>
          </a:p>
          <a:p>
            <a:pPr algn="l"/>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2684877" y="1138237"/>
            <a:ext cx="5737860" cy="5568575"/>
          </a:xfrm>
          <a:prstGeom prst="rect">
            <a:avLst/>
          </a:prstGeom>
        </p:spPr>
      </p:pic>
    </p:spTree>
    <p:extLst>
      <p:ext uri="{BB962C8B-B14F-4D97-AF65-F5344CB8AC3E}">
        <p14:creationId xmlns:p14="http://schemas.microsoft.com/office/powerpoint/2010/main" val="1554543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5"/>
            <a:ext cx="10420350" cy="1531232"/>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dirty="0">
                <a:solidFill>
                  <a:schemeClr val="accent1"/>
                </a:solidFill>
              </a:rPr>
              <a:t>Spring Boot : @</a:t>
            </a:r>
            <a:r>
              <a:rPr lang="en-US" sz="8000" b="1" dirty="0" err="1">
                <a:solidFill>
                  <a:schemeClr val="bg2">
                    <a:lumMod val="75000"/>
                  </a:schemeClr>
                </a:solidFill>
              </a:rPr>
              <a:t>SpringBootApplication</a:t>
            </a:r>
            <a:endParaRPr lang="en-US" sz="8000" dirty="0">
              <a:solidFill>
                <a:schemeClr val="accent1"/>
              </a:solidFill>
            </a:endParaRPr>
          </a:p>
          <a:p>
            <a:pPr algn="l"/>
            <a:r>
              <a:rPr lang="en-US" dirty="0"/>
              <a:t/>
            </a:r>
            <a:br>
              <a:rPr lang="en-US" dirty="0"/>
            </a:br>
            <a:endParaRPr lang="en-US" dirty="0"/>
          </a:p>
          <a:p>
            <a:pPr algn="l"/>
            <a:r>
              <a:rPr lang="en-US" sz="7200" dirty="0">
                <a:solidFill>
                  <a:schemeClr val="tx1">
                    <a:lumMod val="50000"/>
                    <a:lumOff val="50000"/>
                  </a:schemeClr>
                </a:solidFill>
              </a:rPr>
              <a:t>The main class should annotated with @</a:t>
            </a:r>
            <a:r>
              <a:rPr lang="en-US" sz="7200" b="1" dirty="0" err="1">
                <a:solidFill>
                  <a:schemeClr val="tx1">
                    <a:lumMod val="50000"/>
                    <a:lumOff val="50000"/>
                  </a:schemeClr>
                </a:solidFill>
              </a:rPr>
              <a:t>SpringBootApplication</a:t>
            </a:r>
            <a:r>
              <a:rPr lang="en-US" sz="7200" b="1" dirty="0">
                <a:solidFill>
                  <a:schemeClr val="tx1">
                    <a:lumMod val="50000"/>
                    <a:lumOff val="50000"/>
                  </a:schemeClr>
                </a:solidFill>
              </a:rPr>
              <a:t> Which is actually inherit the three annotation </a:t>
            </a:r>
          </a:p>
          <a:p>
            <a:pPr algn="l"/>
            <a:r>
              <a:rPr lang="en-US" sz="7200" b="1" dirty="0">
                <a:solidFill>
                  <a:schemeClr val="tx1">
                    <a:lumMod val="50000"/>
                    <a:lumOff val="50000"/>
                  </a:schemeClr>
                </a:solidFill>
              </a:rPr>
              <a:t>@</a:t>
            </a:r>
            <a:r>
              <a:rPr lang="en-US" sz="7200" b="1" dirty="0" err="1">
                <a:solidFill>
                  <a:schemeClr val="tx1">
                    <a:lumMod val="50000"/>
                    <a:lumOff val="50000"/>
                  </a:schemeClr>
                </a:solidFill>
              </a:rPr>
              <a:t>SpringBootConfiguration</a:t>
            </a:r>
            <a:endParaRPr lang="en-US" sz="7200" b="1" dirty="0">
              <a:solidFill>
                <a:schemeClr val="tx1">
                  <a:lumMod val="50000"/>
                  <a:lumOff val="50000"/>
                </a:schemeClr>
              </a:solidFill>
            </a:endParaRPr>
          </a:p>
          <a:p>
            <a:pPr algn="l"/>
            <a:r>
              <a:rPr lang="en-US" sz="7200" b="1" dirty="0">
                <a:solidFill>
                  <a:schemeClr val="tx1">
                    <a:lumMod val="50000"/>
                    <a:lumOff val="50000"/>
                  </a:schemeClr>
                </a:solidFill>
              </a:rPr>
              <a:t>@</a:t>
            </a:r>
            <a:r>
              <a:rPr lang="en-US" sz="7200" b="1" dirty="0" err="1">
                <a:solidFill>
                  <a:schemeClr val="tx1">
                    <a:lumMod val="50000"/>
                    <a:lumOff val="50000"/>
                  </a:schemeClr>
                </a:solidFill>
              </a:rPr>
              <a:t>EnableAutoConfiguration</a:t>
            </a:r>
            <a:endParaRPr lang="en-US" sz="7200" b="1" dirty="0">
              <a:solidFill>
                <a:schemeClr val="tx1">
                  <a:lumMod val="50000"/>
                  <a:lumOff val="50000"/>
                </a:schemeClr>
              </a:solidFill>
            </a:endParaRPr>
          </a:p>
          <a:p>
            <a:pPr algn="l"/>
            <a:r>
              <a:rPr lang="en-US" sz="7200" b="1" dirty="0">
                <a:solidFill>
                  <a:schemeClr val="tx1">
                    <a:lumMod val="50000"/>
                    <a:lumOff val="50000"/>
                  </a:schemeClr>
                </a:solidFill>
              </a:rPr>
              <a:t>@</a:t>
            </a:r>
            <a:r>
              <a:rPr lang="en-US" sz="7200" b="1" dirty="0" err="1">
                <a:solidFill>
                  <a:schemeClr val="tx1">
                    <a:lumMod val="50000"/>
                    <a:lumOff val="50000"/>
                  </a:schemeClr>
                </a:solidFill>
              </a:rPr>
              <a:t>ComponentScan</a:t>
            </a:r>
            <a:endParaRPr lang="en-US" sz="7200" b="1" dirty="0">
              <a:solidFill>
                <a:schemeClr val="tx1">
                  <a:lumMod val="50000"/>
                  <a:lumOff val="50000"/>
                </a:schemeClr>
              </a:solidFill>
            </a:endParaRPr>
          </a:p>
        </p:txBody>
      </p:sp>
      <p:pic>
        <p:nvPicPr>
          <p:cNvPr id="7" name="Picture 6"/>
          <p:cNvPicPr>
            <a:picLocks noChangeAspect="1"/>
          </p:cNvPicPr>
          <p:nvPr/>
        </p:nvPicPr>
        <p:blipFill>
          <a:blip r:embed="rId2"/>
          <a:stretch>
            <a:fillRect/>
          </a:stretch>
        </p:blipFill>
        <p:spPr>
          <a:xfrm>
            <a:off x="814265" y="2029820"/>
            <a:ext cx="6238045" cy="2539279"/>
          </a:xfrm>
          <a:prstGeom prst="rect">
            <a:avLst/>
          </a:prstGeom>
        </p:spPr>
      </p:pic>
      <p:pic>
        <p:nvPicPr>
          <p:cNvPr id="8" name="Picture 7"/>
          <p:cNvPicPr>
            <a:picLocks noChangeAspect="1"/>
          </p:cNvPicPr>
          <p:nvPr/>
        </p:nvPicPr>
        <p:blipFill>
          <a:blip r:embed="rId3"/>
          <a:stretch>
            <a:fillRect/>
          </a:stretch>
        </p:blipFill>
        <p:spPr>
          <a:xfrm>
            <a:off x="814265" y="4702562"/>
            <a:ext cx="7986835" cy="1873744"/>
          </a:xfrm>
          <a:prstGeom prst="rect">
            <a:avLst/>
          </a:prstGeom>
        </p:spPr>
      </p:pic>
    </p:spTree>
    <p:extLst>
      <p:ext uri="{BB962C8B-B14F-4D97-AF65-F5344CB8AC3E}">
        <p14:creationId xmlns:p14="http://schemas.microsoft.com/office/powerpoint/2010/main" val="307344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14265" y="809872"/>
            <a:ext cx="10260330" cy="108648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accent1"/>
                </a:solidFill>
              </a:rPr>
              <a:t>Spring boot </a:t>
            </a:r>
            <a:r>
              <a:rPr lang="en-US" sz="3600" dirty="0" err="1">
                <a:solidFill>
                  <a:schemeClr val="accent1"/>
                </a:solidFill>
              </a:rPr>
              <a:t>Application.properties</a:t>
            </a:r>
            <a:endParaRPr lang="en-US" sz="3600" dirty="0">
              <a:solidFill>
                <a:schemeClr val="accent1"/>
              </a:solidFill>
            </a:endParaRPr>
          </a:p>
          <a:p>
            <a:pPr algn="l"/>
            <a:r>
              <a:rPr lang="en-US" dirty="0"/>
              <a:t/>
            </a:r>
            <a:br>
              <a:rPr lang="en-US" dirty="0"/>
            </a:br>
            <a:endParaRPr lang="en-US" dirty="0"/>
          </a:p>
          <a:p>
            <a:pPr algn="l"/>
            <a:endParaRPr lang="en-US" dirty="0"/>
          </a:p>
        </p:txBody>
      </p:sp>
      <p:pic>
        <p:nvPicPr>
          <p:cNvPr id="2" name="Picture 1"/>
          <p:cNvPicPr>
            <a:picLocks noChangeAspect="1"/>
          </p:cNvPicPr>
          <p:nvPr/>
        </p:nvPicPr>
        <p:blipFill>
          <a:blip r:embed="rId2"/>
          <a:stretch>
            <a:fillRect/>
          </a:stretch>
        </p:blipFill>
        <p:spPr>
          <a:xfrm>
            <a:off x="814264" y="1546859"/>
            <a:ext cx="9541315" cy="4107023"/>
          </a:xfrm>
          <a:prstGeom prst="rect">
            <a:avLst/>
          </a:prstGeom>
        </p:spPr>
      </p:pic>
    </p:spTree>
    <p:extLst>
      <p:ext uri="{BB962C8B-B14F-4D97-AF65-F5344CB8AC3E}">
        <p14:creationId xmlns:p14="http://schemas.microsoft.com/office/powerpoint/2010/main" val="166724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5"/>
            <a:ext cx="10386060" cy="1017905"/>
          </a:xfrm>
          <a:prstGeom prst="rect">
            <a:avLst/>
          </a:prstGeom>
        </p:spPr>
        <p:txBody>
          <a:bodyPr vert="horz" lIns="91440" tIns="45720" rIns="91440" bIns="45720" rtlCol="0" anchor="b">
            <a:normAutofit fontScale="3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200" dirty="0">
                <a:solidFill>
                  <a:schemeClr val="accent1"/>
                </a:solidFill>
              </a:rPr>
              <a:t>Running Spring Boot project</a:t>
            </a:r>
          </a:p>
          <a:p>
            <a:pPr algn="l"/>
            <a:r>
              <a:rPr lang="en-US" dirty="0"/>
              <a:t/>
            </a:r>
            <a:br>
              <a:rPr lang="en-US" dirty="0"/>
            </a:br>
            <a:r>
              <a:rPr lang="en-US" dirty="0">
                <a:solidFill>
                  <a:schemeClr val="accent1"/>
                </a:solidFill>
              </a:rPr>
              <a:t>Right click on </a:t>
            </a:r>
            <a:r>
              <a:rPr lang="en-US" dirty="0" err="1">
                <a:solidFill>
                  <a:schemeClr val="accent1"/>
                </a:solidFill>
              </a:rPr>
              <a:t>CustomerApplication</a:t>
            </a:r>
            <a:r>
              <a:rPr lang="en-US" dirty="0">
                <a:solidFill>
                  <a:schemeClr val="accent1"/>
                </a:solidFill>
              </a:rPr>
              <a:t> class  and select Run As </a:t>
            </a:r>
            <a:r>
              <a:rPr lang="en-US" dirty="0" err="1">
                <a:solidFill>
                  <a:schemeClr val="accent1"/>
                </a:solidFill>
              </a:rPr>
              <a:t>SpringBoot</a:t>
            </a:r>
            <a:r>
              <a:rPr lang="en-US" dirty="0">
                <a:solidFill>
                  <a:schemeClr val="accent1"/>
                </a:solidFill>
              </a:rPr>
              <a:t> App.</a:t>
            </a:r>
          </a:p>
        </p:txBody>
      </p:sp>
      <p:pic>
        <p:nvPicPr>
          <p:cNvPr id="2" name="Picture 1"/>
          <p:cNvPicPr>
            <a:picLocks noChangeAspect="1"/>
          </p:cNvPicPr>
          <p:nvPr/>
        </p:nvPicPr>
        <p:blipFill>
          <a:blip r:embed="rId2"/>
          <a:stretch>
            <a:fillRect/>
          </a:stretch>
        </p:blipFill>
        <p:spPr>
          <a:xfrm>
            <a:off x="838200" y="1483200"/>
            <a:ext cx="9475470" cy="5049884"/>
          </a:xfrm>
          <a:prstGeom prst="rect">
            <a:avLst/>
          </a:prstGeom>
        </p:spPr>
      </p:pic>
    </p:spTree>
    <p:extLst>
      <p:ext uri="{BB962C8B-B14F-4D97-AF65-F5344CB8AC3E}">
        <p14:creationId xmlns:p14="http://schemas.microsoft.com/office/powerpoint/2010/main" val="307340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5"/>
            <a:ext cx="10671810" cy="1029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accent1"/>
                </a:solidFill>
              </a:rPr>
              <a:t>Postman : testing hello world (http://localhost:8080/customers)</a:t>
            </a:r>
          </a:p>
        </p:txBody>
      </p:sp>
      <p:pic>
        <p:nvPicPr>
          <p:cNvPr id="2" name="Picture 1"/>
          <p:cNvPicPr>
            <a:picLocks noChangeAspect="1"/>
          </p:cNvPicPr>
          <p:nvPr/>
        </p:nvPicPr>
        <p:blipFill>
          <a:blip r:embed="rId2"/>
          <a:stretch>
            <a:fillRect/>
          </a:stretch>
        </p:blipFill>
        <p:spPr>
          <a:xfrm>
            <a:off x="838200" y="1517490"/>
            <a:ext cx="9551670" cy="5090495"/>
          </a:xfrm>
          <a:prstGeom prst="rect">
            <a:avLst/>
          </a:prstGeom>
        </p:spPr>
      </p:pic>
    </p:spTree>
    <p:extLst>
      <p:ext uri="{BB962C8B-B14F-4D97-AF65-F5344CB8AC3E}">
        <p14:creationId xmlns:p14="http://schemas.microsoft.com/office/powerpoint/2010/main" val="40358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294786"/>
            <a:ext cx="10515600" cy="1085850"/>
          </a:xfrm>
        </p:spPr>
        <p:txBody>
          <a:bodyPr>
            <a:normAutofit/>
          </a:bodyPr>
          <a:lstStyle/>
          <a:p>
            <a:r>
              <a:rPr lang="en-US" sz="2000" dirty="0">
                <a:solidFill>
                  <a:schemeClr val="accent1"/>
                </a:solidFill>
              </a:rPr>
              <a:t>Section -3 : – Lab(Customer Microservice)</a:t>
            </a:r>
            <a:r>
              <a:rPr lang="en-US" dirty="0"/>
              <a:t/>
            </a:r>
            <a:br>
              <a:rPr lang="en-US" dirty="0"/>
            </a:br>
            <a:endParaRPr lang="en-US" dirty="0"/>
          </a:p>
        </p:txBody>
      </p:sp>
      <p:sp>
        <p:nvSpPr>
          <p:cNvPr id="3" name="Content Placeholder 2"/>
          <p:cNvSpPr>
            <a:spLocks noGrp="1"/>
          </p:cNvSpPr>
          <p:nvPr>
            <p:ph idx="4294967295"/>
          </p:nvPr>
        </p:nvSpPr>
        <p:spPr>
          <a:xfrm>
            <a:off x="820615" y="1931132"/>
            <a:ext cx="9642475" cy="2163763"/>
          </a:xfrm>
        </p:spPr>
        <p:txBody>
          <a:bodyPr>
            <a:normAutofit/>
          </a:bodyPr>
          <a:lstStyle/>
          <a:p>
            <a:pPr marL="457200" indent="-457200">
              <a:buAutoNum type="arabicPeriod"/>
            </a:pPr>
            <a:r>
              <a:rPr lang="en-US" dirty="0"/>
              <a:t>Create Customer</a:t>
            </a:r>
          </a:p>
          <a:p>
            <a:pPr marL="457200" indent="-457200">
              <a:buAutoNum type="arabicPeriod"/>
            </a:pPr>
            <a:r>
              <a:rPr lang="en-US" dirty="0"/>
              <a:t>Get Customer</a:t>
            </a:r>
          </a:p>
          <a:p>
            <a:pPr marL="457200" indent="-457200">
              <a:buAutoNum type="arabicPeriod"/>
            </a:pPr>
            <a:r>
              <a:rPr lang="en-US" dirty="0"/>
              <a:t>Get All Customer</a:t>
            </a:r>
          </a:p>
          <a:p>
            <a:pPr marL="457200" indent="-457200">
              <a:buAutoNum type="arabicPeriod"/>
            </a:pPr>
            <a:r>
              <a:rPr lang="en-US" dirty="0"/>
              <a:t>Update Customer</a:t>
            </a:r>
          </a:p>
          <a:p>
            <a:pPr marL="457200" indent="-457200">
              <a:buAutoNum type="arabicPeriod"/>
            </a:pPr>
            <a:r>
              <a:rPr lang="en-US" dirty="0"/>
              <a:t>Delete Customer</a:t>
            </a:r>
          </a:p>
          <a:p>
            <a:pPr marL="457200" indent="-457200">
              <a:buAutoNum type="arabicPeriod"/>
            </a:pPr>
            <a:endParaRPr lang="en-US" sz="2000" dirty="0"/>
          </a:p>
          <a:p>
            <a:pPr marL="0" indent="0">
              <a:buNone/>
            </a:pPr>
            <a:endParaRPr lang="en-US" dirty="0"/>
          </a:p>
        </p:txBody>
      </p:sp>
    </p:spTree>
    <p:extLst>
      <p:ext uri="{BB962C8B-B14F-4D97-AF65-F5344CB8AC3E}">
        <p14:creationId xmlns:p14="http://schemas.microsoft.com/office/powerpoint/2010/main" val="50145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1323" y="204788"/>
            <a:ext cx="10515600" cy="766762"/>
          </a:xfrm>
        </p:spPr>
        <p:txBody>
          <a:bodyPr>
            <a:normAutofit/>
          </a:bodyPr>
          <a:lstStyle/>
          <a:p>
            <a:r>
              <a:rPr lang="en-US" sz="2000" dirty="0">
                <a:solidFill>
                  <a:schemeClr val="accent1"/>
                </a:solidFill>
              </a:rPr>
              <a:t>Project Package Setup : Customer</a:t>
            </a:r>
          </a:p>
        </p:txBody>
      </p:sp>
      <p:graphicFrame>
        <p:nvGraphicFramePr>
          <p:cNvPr id="6" name="Table 5"/>
          <p:cNvGraphicFramePr>
            <a:graphicFrameLocks noGrp="1"/>
          </p:cNvGraphicFramePr>
          <p:nvPr>
            <p:extLst>
              <p:ext uri="{D42A27DB-BD31-4B8C-83A1-F6EECF244321}">
                <p14:modId xmlns:p14="http://schemas.microsoft.com/office/powerpoint/2010/main" val="3147303638"/>
              </p:ext>
            </p:extLst>
          </p:nvPr>
        </p:nvGraphicFramePr>
        <p:xfrm>
          <a:off x="219710" y="1143000"/>
          <a:ext cx="11752580" cy="5577840"/>
        </p:xfrm>
        <a:graphic>
          <a:graphicData uri="http://schemas.openxmlformats.org/drawingml/2006/table">
            <a:tbl>
              <a:tblPr firstRow="1" bandRow="1">
                <a:tableStyleId>{5C22544A-7EE6-4342-B048-85BDC9FD1C3A}</a:tableStyleId>
              </a:tblPr>
              <a:tblGrid>
                <a:gridCol w="5876290">
                  <a:extLst>
                    <a:ext uri="{9D8B030D-6E8A-4147-A177-3AD203B41FA5}">
                      <a16:colId xmlns="" xmlns:a16="http://schemas.microsoft.com/office/drawing/2014/main" val="4095006909"/>
                    </a:ext>
                  </a:extLst>
                </a:gridCol>
                <a:gridCol w="5876290">
                  <a:extLst>
                    <a:ext uri="{9D8B030D-6E8A-4147-A177-3AD203B41FA5}">
                      <a16:colId xmlns="" xmlns:a16="http://schemas.microsoft.com/office/drawing/2014/main" val="1199799520"/>
                    </a:ext>
                  </a:extLst>
                </a:gridCol>
              </a:tblGrid>
              <a:tr h="363395">
                <a:tc>
                  <a:txBody>
                    <a:bodyPr/>
                    <a:lstStyle/>
                    <a:p>
                      <a:r>
                        <a:rPr lang="en-US" dirty="0"/>
                        <a:t>Package Name</a:t>
                      </a:r>
                    </a:p>
                  </a:txBody>
                  <a:tcPr/>
                </a:tc>
                <a:tc>
                  <a:txBody>
                    <a:bodyPr/>
                    <a:lstStyle/>
                    <a:p>
                      <a:r>
                        <a:rPr lang="en-US" dirty="0"/>
                        <a:t>Descriptions</a:t>
                      </a:r>
                    </a:p>
                  </a:txBody>
                  <a:tcPr/>
                </a:tc>
                <a:extLst>
                  <a:ext uri="{0D108BD9-81ED-4DB2-BD59-A6C34878D82A}">
                    <a16:rowId xmlns="" xmlns:a16="http://schemas.microsoft.com/office/drawing/2014/main" val="834859085"/>
                  </a:ext>
                </a:extLst>
              </a:tr>
              <a:tr h="908488">
                <a:tc>
                  <a:txBody>
                    <a:bodyPr/>
                    <a:lstStyle/>
                    <a:p>
                      <a:r>
                        <a:rPr lang="en-US" dirty="0" err="1"/>
                        <a:t>com.capgemini.training</a:t>
                      </a:r>
                      <a:endParaRPr lang="en-US" dirty="0"/>
                    </a:p>
                  </a:txBody>
                  <a:tcPr/>
                </a:tc>
                <a:tc>
                  <a:txBody>
                    <a:bodyPr/>
                    <a:lstStyle/>
                    <a:p>
                      <a:r>
                        <a:rPr lang="en-US" dirty="0"/>
                        <a:t>This package contains the class which</a:t>
                      </a:r>
                      <a:r>
                        <a:rPr lang="en-US" baseline="0" dirty="0"/>
                        <a:t> is used to start the Spring boot application and annotated with </a:t>
                      </a:r>
                      <a:r>
                        <a:rPr lang="en-US" sz="1800" kern="1200" dirty="0">
                          <a:solidFill>
                            <a:schemeClr val="dk1"/>
                          </a:solidFill>
                          <a:latin typeface="+mn-lt"/>
                          <a:ea typeface="+mn-ea"/>
                          <a:cs typeface="+mn-cs"/>
                        </a:rPr>
                        <a:t>@</a:t>
                      </a:r>
                      <a:r>
                        <a:rPr lang="en-US" sz="1800" b="1" kern="1200" dirty="0" err="1">
                          <a:solidFill>
                            <a:schemeClr val="dk1"/>
                          </a:solidFill>
                          <a:latin typeface="+mn-lt"/>
                          <a:ea typeface="+mn-ea"/>
                          <a:cs typeface="+mn-cs"/>
                        </a:rPr>
                        <a:t>SpringBootApplication</a:t>
                      </a:r>
                      <a:endParaRPr lang="en-US" b="1" dirty="0"/>
                    </a:p>
                  </a:txBody>
                  <a:tcPr/>
                </a:tc>
                <a:extLst>
                  <a:ext uri="{0D108BD9-81ED-4DB2-BD59-A6C34878D82A}">
                    <a16:rowId xmlns="" xmlns:a16="http://schemas.microsoft.com/office/drawing/2014/main" val="3068757862"/>
                  </a:ext>
                </a:extLst>
              </a:tr>
              <a:tr h="908488">
                <a:tc>
                  <a:txBody>
                    <a:bodyPr/>
                    <a:lstStyle/>
                    <a:p>
                      <a:r>
                        <a:rPr lang="en-US" dirty="0" err="1"/>
                        <a:t>com.capgemini.training.commandrunner</a:t>
                      </a:r>
                      <a:endParaRPr lang="en-US" dirty="0"/>
                    </a:p>
                  </a:txBody>
                  <a:tcPr/>
                </a:tc>
                <a:tc>
                  <a:txBody>
                    <a:bodyPr/>
                    <a:lstStyle/>
                    <a:p>
                      <a:r>
                        <a:rPr lang="en-US" dirty="0"/>
                        <a:t>Contains</a:t>
                      </a:r>
                      <a:r>
                        <a:rPr lang="en-US" baseline="0" dirty="0"/>
                        <a:t> all the class which is used to call the functionality on the application start up and should implements </a:t>
                      </a:r>
                      <a:r>
                        <a:rPr lang="en-US" sz="1800" b="1" kern="1200" dirty="0" err="1">
                          <a:solidFill>
                            <a:schemeClr val="dk1"/>
                          </a:solidFill>
                          <a:latin typeface="+mn-lt"/>
                          <a:ea typeface="+mn-ea"/>
                          <a:cs typeface="+mn-cs"/>
                        </a:rPr>
                        <a:t>CommandLineRunner</a:t>
                      </a:r>
                      <a:r>
                        <a:rPr lang="en-US" sz="1800" kern="1200" dirty="0">
                          <a:solidFill>
                            <a:schemeClr val="dk1"/>
                          </a:solidFill>
                          <a:latin typeface="+mn-lt"/>
                          <a:ea typeface="+mn-ea"/>
                          <a:cs typeface="+mn-cs"/>
                        </a:rPr>
                        <a:t>.</a:t>
                      </a:r>
                      <a:r>
                        <a:rPr lang="en-US" baseline="0" dirty="0"/>
                        <a:t> </a:t>
                      </a:r>
                      <a:endParaRPr lang="en-US" dirty="0"/>
                    </a:p>
                  </a:txBody>
                  <a:tcPr/>
                </a:tc>
                <a:extLst>
                  <a:ext uri="{0D108BD9-81ED-4DB2-BD59-A6C34878D82A}">
                    <a16:rowId xmlns="" xmlns:a16="http://schemas.microsoft.com/office/drawing/2014/main" val="4279012738"/>
                  </a:ext>
                </a:extLst>
              </a:tr>
              <a:tr h="635942">
                <a:tc>
                  <a:txBody>
                    <a:bodyPr/>
                    <a:lstStyle/>
                    <a:p>
                      <a:r>
                        <a:rPr lang="en-US" dirty="0" err="1"/>
                        <a:t>com.capgemini.training.controller</a:t>
                      </a:r>
                      <a:endParaRPr lang="en-US" dirty="0"/>
                    </a:p>
                  </a:txBody>
                  <a:tcPr/>
                </a:tc>
                <a:tc>
                  <a:txBody>
                    <a:bodyPr/>
                    <a:lstStyle/>
                    <a:p>
                      <a:r>
                        <a:rPr lang="en-US" dirty="0"/>
                        <a:t>Contains the</a:t>
                      </a:r>
                      <a:r>
                        <a:rPr lang="en-US" baseline="0" dirty="0"/>
                        <a:t> controller classes and must be annotated with </a:t>
                      </a:r>
                      <a:r>
                        <a:rPr lang="en-US" sz="1800" kern="1200" dirty="0">
                          <a:solidFill>
                            <a:schemeClr val="dk1"/>
                          </a:solidFill>
                          <a:latin typeface="+mn-lt"/>
                          <a:ea typeface="+mn-ea"/>
                          <a:cs typeface="+mn-cs"/>
                        </a:rPr>
                        <a:t>@</a:t>
                      </a:r>
                      <a:r>
                        <a:rPr lang="en-US" sz="1800" b="1" kern="1200" dirty="0" err="1">
                          <a:solidFill>
                            <a:schemeClr val="dk1"/>
                          </a:solidFill>
                          <a:latin typeface="+mn-lt"/>
                          <a:ea typeface="+mn-ea"/>
                          <a:cs typeface="+mn-cs"/>
                        </a:rPr>
                        <a:t>RestController</a:t>
                      </a:r>
                      <a:endParaRPr lang="en-US" b="1" dirty="0"/>
                    </a:p>
                  </a:txBody>
                  <a:tcPr/>
                </a:tc>
                <a:extLst>
                  <a:ext uri="{0D108BD9-81ED-4DB2-BD59-A6C34878D82A}">
                    <a16:rowId xmlns="" xmlns:a16="http://schemas.microsoft.com/office/drawing/2014/main" val="2997853638"/>
                  </a:ext>
                </a:extLst>
              </a:tr>
              <a:tr h="635942">
                <a:tc>
                  <a:txBody>
                    <a:bodyPr/>
                    <a:lstStyle/>
                    <a:p>
                      <a:r>
                        <a:rPr lang="en-US" dirty="0" err="1"/>
                        <a:t>com.capgemini.training.customer.entity</a:t>
                      </a:r>
                      <a:endParaRPr lang="en-US" dirty="0"/>
                    </a:p>
                  </a:txBody>
                  <a:tcPr/>
                </a:tc>
                <a:tc>
                  <a:txBody>
                    <a:bodyPr/>
                    <a:lstStyle/>
                    <a:p>
                      <a:r>
                        <a:rPr lang="en-US" dirty="0"/>
                        <a:t>Contains</a:t>
                      </a:r>
                      <a:r>
                        <a:rPr lang="en-US" baseline="0" dirty="0"/>
                        <a:t> all the entity classes and annotated with @</a:t>
                      </a:r>
                      <a:r>
                        <a:rPr lang="en-US" b="1" baseline="0" dirty="0"/>
                        <a:t>Entity</a:t>
                      </a:r>
                      <a:r>
                        <a:rPr lang="en-US" baseline="0" dirty="0"/>
                        <a:t>. These classed are used to have ORM mapping.</a:t>
                      </a:r>
                      <a:endParaRPr lang="en-US" dirty="0"/>
                    </a:p>
                  </a:txBody>
                  <a:tcPr/>
                </a:tc>
                <a:extLst>
                  <a:ext uri="{0D108BD9-81ED-4DB2-BD59-A6C34878D82A}">
                    <a16:rowId xmlns="" xmlns:a16="http://schemas.microsoft.com/office/drawing/2014/main" val="798072710"/>
                  </a:ext>
                </a:extLst>
              </a:tr>
              <a:tr h="1181034">
                <a:tc>
                  <a:txBody>
                    <a:bodyPr/>
                    <a:lstStyle/>
                    <a:p>
                      <a:r>
                        <a:rPr lang="en-US" dirty="0" err="1"/>
                        <a:t>com.capgemini.training.repository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Contains</a:t>
                      </a:r>
                      <a:r>
                        <a:rPr lang="en-US" baseline="0" dirty="0"/>
                        <a:t> all the </a:t>
                      </a:r>
                      <a:r>
                        <a:rPr lang="en-US" dirty="0"/>
                        <a:t>repository</a:t>
                      </a:r>
                      <a:r>
                        <a:rPr lang="en-US" baseline="0" dirty="0"/>
                        <a:t> classes and annotated with @</a:t>
                      </a:r>
                      <a:r>
                        <a:rPr lang="en-US" b="1" baseline="0" dirty="0"/>
                        <a:t>R</a:t>
                      </a:r>
                      <a:r>
                        <a:rPr lang="en-US" b="1" dirty="0"/>
                        <a:t>epository</a:t>
                      </a:r>
                      <a:r>
                        <a:rPr lang="en-US" dirty="0"/>
                        <a:t>. These classed are used to perform</a:t>
                      </a:r>
                      <a:r>
                        <a:rPr lang="en-US" baseline="0" dirty="0"/>
                        <a:t> the DB operations.</a:t>
                      </a:r>
                      <a:endParaRPr lang="en-US" dirty="0"/>
                    </a:p>
                    <a:p>
                      <a:endParaRPr lang="en-US" dirty="0"/>
                    </a:p>
                  </a:txBody>
                  <a:tcPr/>
                </a:tc>
                <a:extLst>
                  <a:ext uri="{0D108BD9-81ED-4DB2-BD59-A6C34878D82A}">
                    <a16:rowId xmlns="" xmlns:a16="http://schemas.microsoft.com/office/drawing/2014/main" val="3860744028"/>
                  </a:ext>
                </a:extLst>
              </a:tr>
              <a:tr h="635942">
                <a:tc>
                  <a:txBody>
                    <a:bodyPr/>
                    <a:lstStyle/>
                    <a:p>
                      <a:r>
                        <a:rPr lang="en-US" dirty="0" err="1"/>
                        <a:t>com.capgemini.training.service</a:t>
                      </a:r>
                      <a:endParaRPr lang="en-US" dirty="0"/>
                    </a:p>
                  </a:txBody>
                  <a:tcPr/>
                </a:tc>
                <a:tc>
                  <a:txBody>
                    <a:bodyPr/>
                    <a:lstStyle/>
                    <a:p>
                      <a:r>
                        <a:rPr lang="en-US" dirty="0"/>
                        <a:t>Contains</a:t>
                      </a:r>
                      <a:r>
                        <a:rPr lang="en-US" baseline="0" dirty="0"/>
                        <a:t> all the service classes and annotated with @</a:t>
                      </a:r>
                      <a:r>
                        <a:rPr lang="en-US" b="1" baseline="0" dirty="0"/>
                        <a:t>Service</a:t>
                      </a:r>
                      <a:r>
                        <a:rPr lang="en-US" baseline="0" dirty="0"/>
                        <a:t> annotation.</a:t>
                      </a:r>
                      <a:endParaRPr lang="en-US" dirty="0"/>
                    </a:p>
                  </a:txBody>
                  <a:tcPr/>
                </a:tc>
                <a:extLst>
                  <a:ext uri="{0D108BD9-81ED-4DB2-BD59-A6C34878D82A}">
                    <a16:rowId xmlns="" xmlns:a16="http://schemas.microsoft.com/office/drawing/2014/main" val="2729635915"/>
                  </a:ext>
                </a:extLst>
              </a:tr>
            </a:tbl>
          </a:graphicData>
        </a:graphic>
      </p:graphicFrame>
    </p:spTree>
    <p:extLst>
      <p:ext uri="{BB962C8B-B14F-4D97-AF65-F5344CB8AC3E}">
        <p14:creationId xmlns:p14="http://schemas.microsoft.com/office/powerpoint/2010/main" val="317933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8585" y="412750"/>
            <a:ext cx="11376025" cy="855663"/>
          </a:xfrm>
        </p:spPr>
        <p:txBody>
          <a:bodyPr/>
          <a:lstStyle/>
          <a:p>
            <a:r>
              <a:rPr lang="en-US" sz="2000" dirty="0">
                <a:solidFill>
                  <a:schemeClr val="accent1"/>
                </a:solidFill>
              </a:rPr>
              <a:t>Objectives : Microservice  with Spring Boot</a:t>
            </a:r>
            <a:r>
              <a:rPr lang="en-US" dirty="0"/>
              <a:t/>
            </a:r>
            <a:br>
              <a:rPr lang="en-US" dirty="0"/>
            </a:br>
            <a:endParaRPr lang="en-US" dirty="0"/>
          </a:p>
        </p:txBody>
      </p:sp>
      <p:sp>
        <p:nvSpPr>
          <p:cNvPr id="3" name="Content Placeholder 2"/>
          <p:cNvSpPr>
            <a:spLocks noGrp="1"/>
          </p:cNvSpPr>
          <p:nvPr>
            <p:ph idx="4294967295"/>
          </p:nvPr>
        </p:nvSpPr>
        <p:spPr>
          <a:xfrm>
            <a:off x="1090246" y="1696671"/>
            <a:ext cx="9928225" cy="4311650"/>
          </a:xfrm>
        </p:spPr>
        <p:txBody>
          <a:bodyPr>
            <a:normAutofit/>
          </a:bodyPr>
          <a:lstStyle/>
          <a:p>
            <a:pPr marL="0" indent="0">
              <a:buNone/>
            </a:pPr>
            <a:r>
              <a:rPr lang="en-US" dirty="0"/>
              <a:t>Section -1- Introduction</a:t>
            </a:r>
          </a:p>
          <a:p>
            <a:pPr marL="914400" lvl="1" indent="-457200">
              <a:buFont typeface="+mj-lt"/>
              <a:buAutoNum type="arabicPeriod"/>
            </a:pPr>
            <a:r>
              <a:rPr lang="en-US" sz="1600" dirty="0"/>
              <a:t>    What is Spring Boot ?</a:t>
            </a:r>
          </a:p>
          <a:p>
            <a:pPr marL="914400" lvl="1" indent="-457200">
              <a:buFont typeface="+mj-lt"/>
              <a:buAutoNum type="arabicPeriod"/>
            </a:pPr>
            <a:r>
              <a:rPr lang="en-US" sz="1600" dirty="0"/>
              <a:t>    Why using Spring Boot ?</a:t>
            </a:r>
          </a:p>
          <a:p>
            <a:pPr marL="914400" lvl="1" indent="-457200">
              <a:buFont typeface="+mj-lt"/>
              <a:buAutoNum type="arabicPeriod"/>
            </a:pPr>
            <a:r>
              <a:rPr lang="en-US" sz="1600" dirty="0"/>
              <a:t>    Keys features.</a:t>
            </a:r>
          </a:p>
          <a:p>
            <a:pPr marL="0" indent="0">
              <a:buNone/>
            </a:pPr>
            <a:r>
              <a:rPr lang="en-US" dirty="0"/>
              <a:t> Section-2- Spring Boot setup</a:t>
            </a:r>
          </a:p>
          <a:p>
            <a:pPr marL="914400" lvl="1" indent="-457200">
              <a:buFont typeface="+mj-lt"/>
              <a:buAutoNum type="arabicPeriod"/>
            </a:pPr>
            <a:r>
              <a:rPr lang="en-US" sz="1600" dirty="0"/>
              <a:t>  Setup development environment.</a:t>
            </a:r>
          </a:p>
          <a:p>
            <a:pPr marL="914400" lvl="1" indent="-457200">
              <a:buFont typeface="+mj-lt"/>
              <a:buAutoNum type="arabicPeriod"/>
            </a:pPr>
            <a:r>
              <a:rPr lang="en-US" sz="1600" dirty="0"/>
              <a:t>  Create a project using Spring Initializer.</a:t>
            </a:r>
          </a:p>
          <a:p>
            <a:pPr marL="914400" lvl="1" indent="-457200">
              <a:buFont typeface="+mj-lt"/>
              <a:buAutoNum type="arabicPeriod"/>
            </a:pPr>
            <a:r>
              <a:rPr lang="en-US" sz="1600" dirty="0"/>
              <a:t> Setup and run Spring boot App.</a:t>
            </a:r>
          </a:p>
          <a:p>
            <a:pPr marL="914400" lvl="1" indent="-457200">
              <a:buFont typeface="+mj-lt"/>
              <a:buAutoNum type="arabicPeriod"/>
            </a:pPr>
            <a:r>
              <a:rPr lang="en-US" sz="1600" dirty="0"/>
              <a:t> Create a Rest Controller with </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335198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527538" y="388571"/>
            <a:ext cx="10515600" cy="1006475"/>
          </a:xfrm>
        </p:spPr>
        <p:txBody>
          <a:bodyPr>
            <a:normAutofit/>
          </a:bodyPr>
          <a:lstStyle/>
          <a:p>
            <a:r>
              <a:rPr lang="en-US" sz="2000" dirty="0">
                <a:solidFill>
                  <a:schemeClr val="accent1"/>
                </a:solidFill>
              </a:rPr>
              <a:t>Customer Microservice: Create Customer</a:t>
            </a:r>
            <a:br>
              <a:rPr lang="en-US" sz="2000" dirty="0">
                <a:solidFill>
                  <a:schemeClr val="accent1"/>
                </a:solidFill>
              </a:rPr>
            </a:br>
            <a:r>
              <a:rPr lang="en-US" sz="2000" dirty="0">
                <a:solidFill>
                  <a:schemeClr val="accent1"/>
                </a:solidFill>
              </a:rPr>
              <a:t>HTTP Verb : POST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855" y="1691640"/>
            <a:ext cx="8096250" cy="4743450"/>
          </a:xfrm>
          <a:prstGeom prst="rect">
            <a:avLst/>
          </a:prstGeom>
        </p:spPr>
      </p:pic>
    </p:spTree>
    <p:extLst>
      <p:ext uri="{BB962C8B-B14F-4D97-AF65-F5344CB8AC3E}">
        <p14:creationId xmlns:p14="http://schemas.microsoft.com/office/powerpoint/2010/main" val="15747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6760" y="1721674"/>
            <a:ext cx="6188213" cy="1010603"/>
          </a:xfrm>
          <a:prstGeom prst="rect">
            <a:avLst/>
          </a:prstGeom>
        </p:spPr>
      </p:pic>
      <p:pic>
        <p:nvPicPr>
          <p:cNvPr id="4" name="Picture 3"/>
          <p:cNvPicPr>
            <a:picLocks noChangeAspect="1"/>
          </p:cNvPicPr>
          <p:nvPr/>
        </p:nvPicPr>
        <p:blipFill>
          <a:blip r:embed="rId3"/>
          <a:stretch>
            <a:fillRect/>
          </a:stretch>
        </p:blipFill>
        <p:spPr>
          <a:xfrm>
            <a:off x="773430" y="3082640"/>
            <a:ext cx="4868228" cy="1254982"/>
          </a:xfrm>
          <a:prstGeom prst="rect">
            <a:avLst/>
          </a:prstGeom>
        </p:spPr>
      </p:pic>
      <p:pic>
        <p:nvPicPr>
          <p:cNvPr id="6" name="Picture 5"/>
          <p:cNvPicPr>
            <a:picLocks noChangeAspect="1"/>
          </p:cNvPicPr>
          <p:nvPr/>
        </p:nvPicPr>
        <p:blipFill>
          <a:blip r:embed="rId4"/>
          <a:stretch>
            <a:fillRect/>
          </a:stretch>
        </p:blipFill>
        <p:spPr>
          <a:xfrm>
            <a:off x="838200" y="4788994"/>
            <a:ext cx="6450168" cy="731934"/>
          </a:xfrm>
          <a:prstGeom prst="rect">
            <a:avLst/>
          </a:prstGeom>
        </p:spPr>
      </p:pic>
      <p:sp>
        <p:nvSpPr>
          <p:cNvPr id="5" name="Title 1"/>
          <p:cNvSpPr>
            <a:spLocks noGrp="1"/>
          </p:cNvSpPr>
          <p:nvPr>
            <p:ph type="title" idx="4294967295"/>
          </p:nvPr>
        </p:nvSpPr>
        <p:spPr>
          <a:xfrm>
            <a:off x="688145" y="339089"/>
            <a:ext cx="10515600" cy="881063"/>
          </a:xfrm>
        </p:spPr>
        <p:txBody>
          <a:bodyPr>
            <a:normAutofit/>
          </a:bodyPr>
          <a:lstStyle/>
          <a:p>
            <a:r>
              <a:rPr lang="en-US" sz="2000" dirty="0">
                <a:solidFill>
                  <a:schemeClr val="accent1"/>
                </a:solidFill>
              </a:rPr>
              <a:t>Customer Microservice: Create Customer</a:t>
            </a:r>
            <a:r>
              <a:rPr lang="en-US" dirty="0"/>
              <a:t/>
            </a:r>
            <a:br>
              <a:rPr lang="en-US" dirty="0"/>
            </a:br>
            <a:endParaRPr lang="en-US" dirty="0"/>
          </a:p>
        </p:txBody>
      </p:sp>
      <p:sp>
        <p:nvSpPr>
          <p:cNvPr id="7" name="TextBox 6"/>
          <p:cNvSpPr txBox="1"/>
          <p:nvPr/>
        </p:nvSpPr>
        <p:spPr>
          <a:xfrm>
            <a:off x="746760" y="1220152"/>
            <a:ext cx="1280160" cy="369332"/>
          </a:xfrm>
          <a:prstGeom prst="rect">
            <a:avLst/>
          </a:prstGeom>
          <a:noFill/>
        </p:spPr>
        <p:txBody>
          <a:bodyPr wrap="square" rtlCol="0">
            <a:spAutoFit/>
          </a:bodyPr>
          <a:lstStyle/>
          <a:p>
            <a:r>
              <a:rPr lang="en-US" u="sng" dirty="0"/>
              <a:t>Controller</a:t>
            </a:r>
          </a:p>
        </p:txBody>
      </p:sp>
      <p:sp>
        <p:nvSpPr>
          <p:cNvPr id="8" name="TextBox 7"/>
          <p:cNvSpPr txBox="1"/>
          <p:nvPr/>
        </p:nvSpPr>
        <p:spPr>
          <a:xfrm>
            <a:off x="807720" y="2641282"/>
            <a:ext cx="1280160" cy="369332"/>
          </a:xfrm>
          <a:prstGeom prst="rect">
            <a:avLst/>
          </a:prstGeom>
          <a:noFill/>
        </p:spPr>
        <p:txBody>
          <a:bodyPr wrap="square" rtlCol="0">
            <a:spAutoFit/>
          </a:bodyPr>
          <a:lstStyle/>
          <a:p>
            <a:r>
              <a:rPr lang="en-US" u="sng" dirty="0"/>
              <a:t>Service</a:t>
            </a:r>
          </a:p>
        </p:txBody>
      </p:sp>
      <p:sp>
        <p:nvSpPr>
          <p:cNvPr id="9" name="TextBox 8"/>
          <p:cNvSpPr txBox="1"/>
          <p:nvPr/>
        </p:nvSpPr>
        <p:spPr>
          <a:xfrm>
            <a:off x="773430" y="4378642"/>
            <a:ext cx="1280160" cy="369332"/>
          </a:xfrm>
          <a:prstGeom prst="rect">
            <a:avLst/>
          </a:prstGeom>
          <a:noFill/>
        </p:spPr>
        <p:txBody>
          <a:bodyPr wrap="square" rtlCol="0">
            <a:spAutoFit/>
          </a:bodyPr>
          <a:lstStyle/>
          <a:p>
            <a:r>
              <a:rPr lang="en-US" u="sng" dirty="0"/>
              <a:t>DAO</a:t>
            </a:r>
          </a:p>
        </p:txBody>
      </p:sp>
    </p:spTree>
    <p:extLst>
      <p:ext uri="{BB962C8B-B14F-4D97-AF65-F5344CB8AC3E}">
        <p14:creationId xmlns:p14="http://schemas.microsoft.com/office/powerpoint/2010/main" val="243674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825" y="1468755"/>
            <a:ext cx="8096250" cy="4743450"/>
          </a:xfrm>
          <a:prstGeom prst="rect">
            <a:avLst/>
          </a:prstGeom>
        </p:spPr>
      </p:pic>
      <p:sp>
        <p:nvSpPr>
          <p:cNvPr id="6" name="Title 1"/>
          <p:cNvSpPr>
            <a:spLocks noGrp="1"/>
          </p:cNvSpPr>
          <p:nvPr>
            <p:ph type="title" idx="4294967295"/>
          </p:nvPr>
        </p:nvSpPr>
        <p:spPr>
          <a:xfrm>
            <a:off x="738554" y="365125"/>
            <a:ext cx="10515600" cy="881063"/>
          </a:xfrm>
        </p:spPr>
        <p:txBody>
          <a:bodyPr>
            <a:normAutofit/>
          </a:bodyPr>
          <a:lstStyle/>
          <a:p>
            <a:r>
              <a:rPr lang="en-US" sz="2000" dirty="0">
                <a:solidFill>
                  <a:schemeClr val="accent1"/>
                </a:solidFill>
              </a:rPr>
              <a:t>Customer Microservice: Get Customer</a:t>
            </a:r>
            <a:br>
              <a:rPr lang="en-US" sz="2000" dirty="0">
                <a:solidFill>
                  <a:schemeClr val="accent1"/>
                </a:solidFill>
              </a:rPr>
            </a:br>
            <a:r>
              <a:rPr lang="en-US" sz="2000" dirty="0">
                <a:solidFill>
                  <a:schemeClr val="accent1"/>
                </a:solidFill>
              </a:rPr>
              <a:t>HTTP Verb : GET</a:t>
            </a:r>
          </a:p>
        </p:txBody>
      </p:sp>
    </p:spTree>
    <p:extLst>
      <p:ext uri="{BB962C8B-B14F-4D97-AF65-F5344CB8AC3E}">
        <p14:creationId xmlns:p14="http://schemas.microsoft.com/office/powerpoint/2010/main" val="4242943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760" y="1631632"/>
            <a:ext cx="5540454" cy="1009650"/>
          </a:xfrm>
          <a:prstGeom prst="rect">
            <a:avLst/>
          </a:prstGeom>
        </p:spPr>
      </p:pic>
      <p:pic>
        <p:nvPicPr>
          <p:cNvPr id="4" name="Picture 3"/>
          <p:cNvPicPr>
            <a:picLocks noChangeAspect="1"/>
          </p:cNvPicPr>
          <p:nvPr/>
        </p:nvPicPr>
        <p:blipFill>
          <a:blip r:embed="rId3"/>
          <a:stretch>
            <a:fillRect/>
          </a:stretch>
        </p:blipFill>
        <p:spPr>
          <a:xfrm>
            <a:off x="746760" y="2992278"/>
            <a:ext cx="5964303" cy="1035368"/>
          </a:xfrm>
          <a:prstGeom prst="rect">
            <a:avLst/>
          </a:prstGeom>
        </p:spPr>
      </p:pic>
      <p:pic>
        <p:nvPicPr>
          <p:cNvPr id="5" name="Picture 4"/>
          <p:cNvPicPr>
            <a:picLocks noChangeAspect="1"/>
          </p:cNvPicPr>
          <p:nvPr/>
        </p:nvPicPr>
        <p:blipFill>
          <a:blip r:embed="rId4"/>
          <a:stretch>
            <a:fillRect/>
          </a:stretch>
        </p:blipFill>
        <p:spPr>
          <a:xfrm>
            <a:off x="827722" y="4739671"/>
            <a:ext cx="6450168" cy="731934"/>
          </a:xfrm>
          <a:prstGeom prst="rect">
            <a:avLst/>
          </a:prstGeom>
        </p:spPr>
      </p:pic>
      <p:sp>
        <p:nvSpPr>
          <p:cNvPr id="6" name="Title 1"/>
          <p:cNvSpPr>
            <a:spLocks noGrp="1"/>
          </p:cNvSpPr>
          <p:nvPr>
            <p:ph type="title" idx="4294967295"/>
          </p:nvPr>
        </p:nvSpPr>
        <p:spPr>
          <a:xfrm>
            <a:off x="1029414" y="423741"/>
            <a:ext cx="10515600" cy="881063"/>
          </a:xfrm>
        </p:spPr>
        <p:txBody>
          <a:bodyPr>
            <a:normAutofit/>
          </a:bodyPr>
          <a:lstStyle/>
          <a:p>
            <a:r>
              <a:rPr lang="en-US" sz="2000" dirty="0">
                <a:solidFill>
                  <a:schemeClr val="accent1"/>
                </a:solidFill>
              </a:rPr>
              <a:t>Customer Microservice: Get Customer</a:t>
            </a:r>
            <a:r>
              <a:rPr lang="en-US" sz="2000" dirty="0"/>
              <a:t/>
            </a:r>
            <a:br>
              <a:rPr lang="en-US" sz="2000" dirty="0"/>
            </a:br>
            <a:endParaRPr lang="en-US" sz="2000" dirty="0"/>
          </a:p>
        </p:txBody>
      </p:sp>
      <p:sp>
        <p:nvSpPr>
          <p:cNvPr id="7" name="TextBox 6"/>
          <p:cNvSpPr txBox="1"/>
          <p:nvPr/>
        </p:nvSpPr>
        <p:spPr>
          <a:xfrm>
            <a:off x="746759" y="1220152"/>
            <a:ext cx="1480625" cy="369332"/>
          </a:xfrm>
          <a:prstGeom prst="rect">
            <a:avLst/>
          </a:prstGeom>
          <a:noFill/>
        </p:spPr>
        <p:txBody>
          <a:bodyPr wrap="square" rtlCol="0">
            <a:spAutoFit/>
          </a:bodyPr>
          <a:lstStyle/>
          <a:p>
            <a:r>
              <a:rPr lang="en-US" u="sng" dirty="0"/>
              <a:t>Controller</a:t>
            </a:r>
          </a:p>
        </p:txBody>
      </p:sp>
      <p:sp>
        <p:nvSpPr>
          <p:cNvPr id="8" name="TextBox 7"/>
          <p:cNvSpPr txBox="1"/>
          <p:nvPr/>
        </p:nvSpPr>
        <p:spPr>
          <a:xfrm>
            <a:off x="807720" y="2641282"/>
            <a:ext cx="1280160" cy="369332"/>
          </a:xfrm>
          <a:prstGeom prst="rect">
            <a:avLst/>
          </a:prstGeom>
          <a:noFill/>
        </p:spPr>
        <p:txBody>
          <a:bodyPr wrap="square" rtlCol="0">
            <a:spAutoFit/>
          </a:bodyPr>
          <a:lstStyle/>
          <a:p>
            <a:r>
              <a:rPr lang="en-US" u="sng" dirty="0"/>
              <a:t>Service</a:t>
            </a:r>
          </a:p>
        </p:txBody>
      </p:sp>
      <p:sp>
        <p:nvSpPr>
          <p:cNvPr id="9" name="TextBox 8"/>
          <p:cNvSpPr txBox="1"/>
          <p:nvPr/>
        </p:nvSpPr>
        <p:spPr>
          <a:xfrm>
            <a:off x="773430" y="4378642"/>
            <a:ext cx="1280160" cy="369332"/>
          </a:xfrm>
          <a:prstGeom prst="rect">
            <a:avLst/>
          </a:prstGeom>
          <a:noFill/>
        </p:spPr>
        <p:txBody>
          <a:bodyPr wrap="square" rtlCol="0">
            <a:spAutoFit/>
          </a:bodyPr>
          <a:lstStyle/>
          <a:p>
            <a:r>
              <a:rPr lang="en-US" u="sng" dirty="0"/>
              <a:t>DAO</a:t>
            </a:r>
          </a:p>
        </p:txBody>
      </p:sp>
    </p:spTree>
    <p:extLst>
      <p:ext uri="{BB962C8B-B14F-4D97-AF65-F5344CB8AC3E}">
        <p14:creationId xmlns:p14="http://schemas.microsoft.com/office/powerpoint/2010/main" val="84902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705" y="1308735"/>
            <a:ext cx="8096250" cy="4743450"/>
          </a:xfrm>
          <a:prstGeom prst="rect">
            <a:avLst/>
          </a:prstGeom>
        </p:spPr>
      </p:pic>
      <p:sp>
        <p:nvSpPr>
          <p:cNvPr id="6" name="Title 1"/>
          <p:cNvSpPr>
            <a:spLocks noGrp="1"/>
          </p:cNvSpPr>
          <p:nvPr>
            <p:ph type="title" idx="4294967295"/>
          </p:nvPr>
        </p:nvSpPr>
        <p:spPr>
          <a:xfrm>
            <a:off x="621030" y="427672"/>
            <a:ext cx="10515600" cy="881063"/>
          </a:xfrm>
        </p:spPr>
        <p:txBody>
          <a:bodyPr>
            <a:normAutofit/>
          </a:bodyPr>
          <a:lstStyle/>
          <a:p>
            <a:r>
              <a:rPr lang="en-US" sz="2000" dirty="0">
                <a:solidFill>
                  <a:schemeClr val="accent1"/>
                </a:solidFill>
              </a:rPr>
              <a:t>Customer Microservice: Get All Customer</a:t>
            </a:r>
            <a:br>
              <a:rPr lang="en-US" sz="2000" dirty="0">
                <a:solidFill>
                  <a:schemeClr val="accent1"/>
                </a:solidFill>
              </a:rPr>
            </a:br>
            <a:r>
              <a:rPr lang="en-US" sz="2000" dirty="0">
                <a:solidFill>
                  <a:schemeClr val="accent1"/>
                </a:solidFill>
              </a:rPr>
              <a:t>HTTP Verb : GET</a:t>
            </a:r>
          </a:p>
        </p:txBody>
      </p:sp>
    </p:spTree>
    <p:extLst>
      <p:ext uri="{BB962C8B-B14F-4D97-AF65-F5344CB8AC3E}">
        <p14:creationId xmlns:p14="http://schemas.microsoft.com/office/powerpoint/2010/main" val="246242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567" y="1704736"/>
            <a:ext cx="4504985" cy="905828"/>
          </a:xfrm>
          <a:prstGeom prst="rect">
            <a:avLst/>
          </a:prstGeom>
        </p:spPr>
      </p:pic>
      <p:pic>
        <p:nvPicPr>
          <p:cNvPr id="3" name="Picture 2"/>
          <p:cNvPicPr>
            <a:picLocks noChangeAspect="1"/>
          </p:cNvPicPr>
          <p:nvPr/>
        </p:nvPicPr>
        <p:blipFill>
          <a:blip r:embed="rId3"/>
          <a:stretch>
            <a:fillRect/>
          </a:stretch>
        </p:blipFill>
        <p:spPr>
          <a:xfrm>
            <a:off x="694372" y="2941858"/>
            <a:ext cx="5401628" cy="1546775"/>
          </a:xfrm>
          <a:prstGeom prst="rect">
            <a:avLst/>
          </a:prstGeom>
        </p:spPr>
      </p:pic>
      <p:pic>
        <p:nvPicPr>
          <p:cNvPr id="4" name="Picture 3"/>
          <p:cNvPicPr>
            <a:picLocks noChangeAspect="1"/>
          </p:cNvPicPr>
          <p:nvPr/>
        </p:nvPicPr>
        <p:blipFill>
          <a:blip r:embed="rId4"/>
          <a:stretch>
            <a:fillRect/>
          </a:stretch>
        </p:blipFill>
        <p:spPr>
          <a:xfrm>
            <a:off x="730567" y="4847572"/>
            <a:ext cx="6450168" cy="731934"/>
          </a:xfrm>
          <a:prstGeom prst="rect">
            <a:avLst/>
          </a:prstGeom>
        </p:spPr>
      </p:pic>
      <p:sp>
        <p:nvSpPr>
          <p:cNvPr id="5" name="Title 1"/>
          <p:cNvSpPr>
            <a:spLocks noGrp="1"/>
          </p:cNvSpPr>
          <p:nvPr>
            <p:ph type="title" idx="4294967295"/>
          </p:nvPr>
        </p:nvSpPr>
        <p:spPr>
          <a:xfrm>
            <a:off x="386861" y="339089"/>
            <a:ext cx="10515600" cy="881063"/>
          </a:xfrm>
        </p:spPr>
        <p:txBody>
          <a:bodyPr>
            <a:normAutofit/>
          </a:bodyPr>
          <a:lstStyle/>
          <a:p>
            <a:r>
              <a:rPr lang="en-US" sz="2000" dirty="0">
                <a:solidFill>
                  <a:schemeClr val="accent1"/>
                </a:solidFill>
              </a:rPr>
              <a:t>Customer Microservice: get All Customers</a:t>
            </a:r>
            <a:r>
              <a:rPr lang="en-US" dirty="0"/>
              <a:t/>
            </a:r>
            <a:br>
              <a:rPr lang="en-US" dirty="0"/>
            </a:br>
            <a:endParaRPr lang="en-US" dirty="0"/>
          </a:p>
        </p:txBody>
      </p:sp>
      <p:sp>
        <p:nvSpPr>
          <p:cNvPr id="6" name="TextBox 5"/>
          <p:cNvSpPr txBox="1"/>
          <p:nvPr/>
        </p:nvSpPr>
        <p:spPr>
          <a:xfrm>
            <a:off x="746760" y="1220152"/>
            <a:ext cx="1457178" cy="369332"/>
          </a:xfrm>
          <a:prstGeom prst="rect">
            <a:avLst/>
          </a:prstGeom>
          <a:noFill/>
        </p:spPr>
        <p:txBody>
          <a:bodyPr wrap="square" rtlCol="0">
            <a:spAutoFit/>
          </a:bodyPr>
          <a:lstStyle/>
          <a:p>
            <a:r>
              <a:rPr lang="en-US" u="sng" dirty="0"/>
              <a:t>Controller</a:t>
            </a:r>
          </a:p>
        </p:txBody>
      </p:sp>
      <p:sp>
        <p:nvSpPr>
          <p:cNvPr id="7" name="TextBox 6"/>
          <p:cNvSpPr txBox="1"/>
          <p:nvPr/>
        </p:nvSpPr>
        <p:spPr>
          <a:xfrm>
            <a:off x="807720" y="2641282"/>
            <a:ext cx="1280160" cy="369332"/>
          </a:xfrm>
          <a:prstGeom prst="rect">
            <a:avLst/>
          </a:prstGeom>
          <a:noFill/>
        </p:spPr>
        <p:txBody>
          <a:bodyPr wrap="square" rtlCol="0">
            <a:spAutoFit/>
          </a:bodyPr>
          <a:lstStyle/>
          <a:p>
            <a:r>
              <a:rPr lang="en-US" u="sng" dirty="0"/>
              <a:t>Service</a:t>
            </a:r>
          </a:p>
        </p:txBody>
      </p:sp>
      <p:sp>
        <p:nvSpPr>
          <p:cNvPr id="8" name="TextBox 7"/>
          <p:cNvSpPr txBox="1"/>
          <p:nvPr/>
        </p:nvSpPr>
        <p:spPr>
          <a:xfrm>
            <a:off x="730567" y="4362988"/>
            <a:ext cx="1280160" cy="369332"/>
          </a:xfrm>
          <a:prstGeom prst="rect">
            <a:avLst/>
          </a:prstGeom>
          <a:noFill/>
        </p:spPr>
        <p:txBody>
          <a:bodyPr wrap="square" rtlCol="0">
            <a:spAutoFit/>
          </a:bodyPr>
          <a:lstStyle/>
          <a:p>
            <a:r>
              <a:rPr lang="en-US" u="sng" dirty="0"/>
              <a:t>DAO</a:t>
            </a:r>
          </a:p>
        </p:txBody>
      </p:sp>
    </p:spTree>
    <p:extLst>
      <p:ext uri="{BB962C8B-B14F-4D97-AF65-F5344CB8AC3E}">
        <p14:creationId xmlns:p14="http://schemas.microsoft.com/office/powerpoint/2010/main" val="4125220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539261" y="376848"/>
            <a:ext cx="10515600" cy="1006475"/>
          </a:xfrm>
        </p:spPr>
        <p:txBody>
          <a:bodyPr>
            <a:normAutofit/>
          </a:bodyPr>
          <a:lstStyle/>
          <a:p>
            <a:r>
              <a:rPr lang="en-US" sz="2000" dirty="0">
                <a:solidFill>
                  <a:schemeClr val="accent1"/>
                </a:solidFill>
              </a:rPr>
              <a:t>Customer Microservice: update Customer</a:t>
            </a:r>
            <a:br>
              <a:rPr lang="en-US" sz="2000" dirty="0">
                <a:solidFill>
                  <a:schemeClr val="accent1"/>
                </a:solidFill>
              </a:rPr>
            </a:br>
            <a:r>
              <a:rPr lang="en-US" sz="2000" dirty="0">
                <a:solidFill>
                  <a:schemeClr val="accent1"/>
                </a:solidFill>
              </a:rPr>
              <a:t>HTTP Verb : 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135" y="1663065"/>
            <a:ext cx="8096250" cy="4743450"/>
          </a:xfrm>
          <a:prstGeom prst="rect">
            <a:avLst/>
          </a:prstGeom>
        </p:spPr>
      </p:pic>
    </p:spTree>
    <p:extLst>
      <p:ext uri="{BB962C8B-B14F-4D97-AF65-F5344CB8AC3E}">
        <p14:creationId xmlns:p14="http://schemas.microsoft.com/office/powerpoint/2010/main" val="318256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074" y="1661397"/>
            <a:ext cx="5526305" cy="967740"/>
          </a:xfrm>
          <a:prstGeom prst="rect">
            <a:avLst/>
          </a:prstGeom>
        </p:spPr>
      </p:pic>
      <p:pic>
        <p:nvPicPr>
          <p:cNvPr id="3" name="Picture 2"/>
          <p:cNvPicPr>
            <a:picLocks noChangeAspect="1"/>
          </p:cNvPicPr>
          <p:nvPr/>
        </p:nvPicPr>
        <p:blipFill>
          <a:blip r:embed="rId3"/>
          <a:stretch>
            <a:fillRect/>
          </a:stretch>
        </p:blipFill>
        <p:spPr>
          <a:xfrm>
            <a:off x="600074" y="3044665"/>
            <a:ext cx="5349905" cy="1048703"/>
          </a:xfrm>
          <a:prstGeom prst="rect">
            <a:avLst/>
          </a:prstGeom>
        </p:spPr>
      </p:pic>
      <p:pic>
        <p:nvPicPr>
          <p:cNvPr id="4" name="Picture 3"/>
          <p:cNvPicPr>
            <a:picLocks noChangeAspect="1"/>
          </p:cNvPicPr>
          <p:nvPr/>
        </p:nvPicPr>
        <p:blipFill>
          <a:blip r:embed="rId4"/>
          <a:stretch>
            <a:fillRect/>
          </a:stretch>
        </p:blipFill>
        <p:spPr>
          <a:xfrm>
            <a:off x="758190" y="4780597"/>
            <a:ext cx="6450168" cy="731934"/>
          </a:xfrm>
          <a:prstGeom prst="rect">
            <a:avLst/>
          </a:prstGeom>
        </p:spPr>
      </p:pic>
      <p:sp>
        <p:nvSpPr>
          <p:cNvPr id="5" name="Title 1"/>
          <p:cNvSpPr>
            <a:spLocks noGrp="1"/>
          </p:cNvSpPr>
          <p:nvPr>
            <p:ph type="title" idx="4294967295"/>
          </p:nvPr>
        </p:nvSpPr>
        <p:spPr>
          <a:xfrm>
            <a:off x="600074" y="339089"/>
            <a:ext cx="10515600" cy="881063"/>
          </a:xfrm>
        </p:spPr>
        <p:txBody>
          <a:bodyPr>
            <a:normAutofit/>
          </a:bodyPr>
          <a:lstStyle/>
          <a:p>
            <a:r>
              <a:rPr lang="en-US" sz="2000" dirty="0">
                <a:solidFill>
                  <a:schemeClr val="accent1"/>
                </a:solidFill>
              </a:rPr>
              <a:t>Customer Microservice: update Customer</a:t>
            </a:r>
            <a:r>
              <a:rPr lang="en-US" dirty="0"/>
              <a:t/>
            </a:r>
            <a:br>
              <a:rPr lang="en-US" dirty="0"/>
            </a:br>
            <a:endParaRPr lang="en-US" dirty="0"/>
          </a:p>
        </p:txBody>
      </p:sp>
      <p:sp>
        <p:nvSpPr>
          <p:cNvPr id="6" name="TextBox 5"/>
          <p:cNvSpPr txBox="1"/>
          <p:nvPr/>
        </p:nvSpPr>
        <p:spPr>
          <a:xfrm>
            <a:off x="746760" y="1220152"/>
            <a:ext cx="1539240" cy="369332"/>
          </a:xfrm>
          <a:prstGeom prst="rect">
            <a:avLst/>
          </a:prstGeom>
          <a:noFill/>
        </p:spPr>
        <p:txBody>
          <a:bodyPr wrap="square" rtlCol="0">
            <a:spAutoFit/>
          </a:bodyPr>
          <a:lstStyle/>
          <a:p>
            <a:r>
              <a:rPr lang="en-US" u="sng" dirty="0"/>
              <a:t>Controller</a:t>
            </a:r>
          </a:p>
        </p:txBody>
      </p:sp>
      <p:sp>
        <p:nvSpPr>
          <p:cNvPr id="7" name="TextBox 6"/>
          <p:cNvSpPr txBox="1"/>
          <p:nvPr/>
        </p:nvSpPr>
        <p:spPr>
          <a:xfrm>
            <a:off x="807720" y="2641282"/>
            <a:ext cx="1280160" cy="369332"/>
          </a:xfrm>
          <a:prstGeom prst="rect">
            <a:avLst/>
          </a:prstGeom>
          <a:noFill/>
        </p:spPr>
        <p:txBody>
          <a:bodyPr wrap="square" rtlCol="0">
            <a:spAutoFit/>
          </a:bodyPr>
          <a:lstStyle/>
          <a:p>
            <a:r>
              <a:rPr lang="en-US" u="sng" dirty="0"/>
              <a:t>Service</a:t>
            </a:r>
          </a:p>
        </p:txBody>
      </p:sp>
      <p:sp>
        <p:nvSpPr>
          <p:cNvPr id="8" name="TextBox 7"/>
          <p:cNvSpPr txBox="1"/>
          <p:nvPr/>
        </p:nvSpPr>
        <p:spPr>
          <a:xfrm>
            <a:off x="773430" y="4378642"/>
            <a:ext cx="1280160" cy="369332"/>
          </a:xfrm>
          <a:prstGeom prst="rect">
            <a:avLst/>
          </a:prstGeom>
          <a:noFill/>
        </p:spPr>
        <p:txBody>
          <a:bodyPr wrap="square" rtlCol="0">
            <a:spAutoFit/>
          </a:bodyPr>
          <a:lstStyle/>
          <a:p>
            <a:r>
              <a:rPr lang="en-US" u="sng" dirty="0"/>
              <a:t>DAO</a:t>
            </a:r>
          </a:p>
        </p:txBody>
      </p:sp>
    </p:spTree>
    <p:extLst>
      <p:ext uri="{BB962C8B-B14F-4D97-AF65-F5344CB8AC3E}">
        <p14:creationId xmlns:p14="http://schemas.microsoft.com/office/powerpoint/2010/main" val="396330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468923" y="376848"/>
            <a:ext cx="10515600" cy="1006475"/>
          </a:xfrm>
        </p:spPr>
        <p:txBody>
          <a:bodyPr>
            <a:normAutofit/>
          </a:bodyPr>
          <a:lstStyle/>
          <a:p>
            <a:r>
              <a:rPr lang="en-US" sz="2000" dirty="0">
                <a:solidFill>
                  <a:schemeClr val="accent1"/>
                </a:solidFill>
              </a:rPr>
              <a:t>Customer Microservice: delete Customer</a:t>
            </a:r>
            <a:br>
              <a:rPr lang="en-US" sz="2000" dirty="0">
                <a:solidFill>
                  <a:schemeClr val="accent1"/>
                </a:solidFill>
              </a:rPr>
            </a:br>
            <a:r>
              <a:rPr lang="en-US" sz="2000" dirty="0">
                <a:solidFill>
                  <a:schemeClr val="accent1"/>
                </a:solidFill>
              </a:rPr>
              <a:t>HTTP Verb : DELETE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715" y="1628775"/>
            <a:ext cx="8096250" cy="4743450"/>
          </a:xfrm>
          <a:prstGeom prst="rect">
            <a:avLst/>
          </a:prstGeom>
        </p:spPr>
      </p:pic>
    </p:spTree>
    <p:extLst>
      <p:ext uri="{BB962C8B-B14F-4D97-AF65-F5344CB8AC3E}">
        <p14:creationId xmlns:p14="http://schemas.microsoft.com/office/powerpoint/2010/main" val="137667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3950677" y="2140317"/>
            <a:ext cx="2333625" cy="881062"/>
          </a:xfrm>
        </p:spPr>
        <p:txBody>
          <a:bodyPr>
            <a:normAutofit fontScale="90000"/>
          </a:bodyPr>
          <a:lstStyle/>
          <a:p>
            <a:r>
              <a:rPr lang="en-US" sz="6000" dirty="0">
                <a:solidFill>
                  <a:schemeClr val="accent1">
                    <a:lumMod val="75000"/>
                  </a:schemeClr>
                </a:solidFill>
              </a:rPr>
              <a:t>Q &amp; A</a:t>
            </a:r>
            <a:r>
              <a:rPr lang="en-US" dirty="0"/>
              <a:t/>
            </a:r>
            <a:br>
              <a:rPr lang="en-US" dirty="0"/>
            </a:br>
            <a:endParaRPr lang="en-US" dirty="0"/>
          </a:p>
        </p:txBody>
      </p:sp>
    </p:spTree>
    <p:extLst>
      <p:ext uri="{BB962C8B-B14F-4D97-AF65-F5344CB8AC3E}">
        <p14:creationId xmlns:p14="http://schemas.microsoft.com/office/powerpoint/2010/main" val="253580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2030" y="412750"/>
            <a:ext cx="11376025" cy="855663"/>
          </a:xfrm>
        </p:spPr>
        <p:txBody>
          <a:bodyPr/>
          <a:lstStyle/>
          <a:p>
            <a:r>
              <a:rPr lang="en-US" sz="2000" dirty="0">
                <a:solidFill>
                  <a:schemeClr val="accent1"/>
                </a:solidFill>
              </a:rPr>
              <a:t>Objectives : Microservice  with Spring Boot</a:t>
            </a:r>
            <a:r>
              <a:rPr lang="en-US" dirty="0"/>
              <a:t/>
            </a:r>
            <a:br>
              <a:rPr lang="en-US" dirty="0"/>
            </a:br>
            <a:endParaRPr lang="en-US" dirty="0"/>
          </a:p>
        </p:txBody>
      </p:sp>
      <p:sp>
        <p:nvSpPr>
          <p:cNvPr id="3" name="Content Placeholder 2"/>
          <p:cNvSpPr>
            <a:spLocks noGrp="1"/>
          </p:cNvSpPr>
          <p:nvPr>
            <p:ph idx="4294967295"/>
          </p:nvPr>
        </p:nvSpPr>
        <p:spPr>
          <a:xfrm>
            <a:off x="984738" y="1802179"/>
            <a:ext cx="9928225" cy="4311650"/>
          </a:xfrm>
        </p:spPr>
        <p:txBody>
          <a:bodyPr>
            <a:normAutofit/>
          </a:bodyPr>
          <a:lstStyle/>
          <a:p>
            <a:pPr marL="0" indent="0">
              <a:buNone/>
            </a:pPr>
            <a:r>
              <a:rPr lang="en-US" dirty="0"/>
              <a:t>Section – 3 – Lab(Customer </a:t>
            </a:r>
            <a:r>
              <a:rPr lang="en-US" dirty="0" err="1"/>
              <a:t>Microservice</a:t>
            </a:r>
            <a:r>
              <a:rPr lang="en-US" dirty="0" smtClean="0"/>
              <a:t>)</a:t>
            </a:r>
          </a:p>
          <a:p>
            <a:pPr marL="0" indent="0">
              <a:buNone/>
            </a:pPr>
            <a:endParaRPr lang="en-US" sz="2000" dirty="0"/>
          </a:p>
          <a:p>
            <a:pPr marL="457200" indent="-457200">
              <a:buFont typeface="Arial" panose="020B0604020202020204" pitchFamily="34" charset="0"/>
              <a:buAutoNum type="arabicPeriod"/>
            </a:pPr>
            <a:r>
              <a:rPr lang="en-US" sz="1600" dirty="0"/>
              <a:t>Create Customer</a:t>
            </a:r>
          </a:p>
          <a:p>
            <a:pPr marL="457200" indent="-457200">
              <a:buAutoNum type="arabicPeriod"/>
            </a:pPr>
            <a:r>
              <a:rPr lang="en-US" sz="1600" dirty="0"/>
              <a:t>Get Customer</a:t>
            </a:r>
          </a:p>
          <a:p>
            <a:pPr marL="457200" indent="-457200">
              <a:buAutoNum type="arabicPeriod"/>
            </a:pPr>
            <a:r>
              <a:rPr lang="en-US" sz="1600" dirty="0"/>
              <a:t>Get All Customer</a:t>
            </a:r>
          </a:p>
          <a:p>
            <a:pPr marL="457200" indent="-457200">
              <a:buAutoNum type="arabicPeriod"/>
            </a:pPr>
            <a:r>
              <a:rPr lang="en-US" sz="1600" dirty="0"/>
              <a:t>Update Customer</a:t>
            </a:r>
          </a:p>
          <a:p>
            <a:pPr marL="457200" indent="-457200">
              <a:buAutoNum type="arabicPeriod"/>
            </a:pPr>
            <a:r>
              <a:rPr lang="en-US" sz="1600" dirty="0"/>
              <a:t>Delete Customer</a:t>
            </a:r>
          </a:p>
          <a:p>
            <a:pPr marL="457200" indent="-457200">
              <a:buAutoNum type="arabicPeriod"/>
            </a:pPr>
            <a:endParaRPr lang="en-US" sz="2000" dirty="0"/>
          </a:p>
          <a:p>
            <a:pPr marL="0" indent="0">
              <a:buNone/>
            </a:pPr>
            <a:endParaRPr lang="en-US" dirty="0"/>
          </a:p>
        </p:txBody>
      </p:sp>
    </p:spTree>
    <p:extLst>
      <p:ext uri="{BB962C8B-B14F-4D97-AF65-F5344CB8AC3E}">
        <p14:creationId xmlns:p14="http://schemas.microsoft.com/office/powerpoint/2010/main" val="2066759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08185" y="436196"/>
            <a:ext cx="113760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1465384" y="1495425"/>
            <a:ext cx="9182100" cy="4643438"/>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a:t>:</a:t>
            </a:r>
          </a:p>
          <a:p>
            <a:pPr lvl="1"/>
            <a:r>
              <a:rPr lang="en-US" sz="1600" dirty="0">
                <a:latin typeface="Verdana" panose="020B0604030504040204" pitchFamily="34" charset="0"/>
                <a:ea typeface="Verdana" panose="020B0604030504040204" pitchFamily="34" charset="0"/>
                <a:cs typeface="Verdana" panose="020B0604030504040204" pitchFamily="34" charset="0"/>
              </a:rPr>
              <a:t>Introduction to </a:t>
            </a:r>
            <a:r>
              <a:rPr lang="en-US" sz="1600" dirty="0" smtClean="0">
                <a:latin typeface="Verdana" panose="020B0604030504040204" pitchFamily="34" charset="0"/>
                <a:ea typeface="Verdana" panose="020B0604030504040204" pitchFamily="34" charset="0"/>
                <a:cs typeface="Verdana" panose="020B0604030504040204" pitchFamily="34" charset="0"/>
              </a:rPr>
              <a:t>Spring Boot</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Implementing Spring Boot Setup</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smtClean="0">
                <a:latin typeface="Verdana" panose="020B0604030504040204" pitchFamily="34" charset="0"/>
                <a:ea typeface="Verdana" panose="020B0604030504040204" pitchFamily="34" charset="0"/>
                <a:cs typeface="Verdana" panose="020B0604030504040204" pitchFamily="34" charset="0"/>
              </a:rPr>
              <a:t>How to implement </a:t>
            </a:r>
            <a:r>
              <a:rPr lang="en-US" sz="1600" dirty="0" err="1" smtClean="0">
                <a:latin typeface="Verdana" panose="020B0604030504040204" pitchFamily="34" charset="0"/>
                <a:ea typeface="Verdana" panose="020B0604030504040204" pitchFamily="34" charset="0"/>
                <a:cs typeface="Verdana" panose="020B0604030504040204" pitchFamily="34" charset="0"/>
              </a:rPr>
              <a:t>Microservice</a:t>
            </a:r>
            <a:r>
              <a:rPr lang="en-US" sz="1600" dirty="0" smtClean="0">
                <a:latin typeface="Verdana" panose="020B0604030504040204" pitchFamily="34" charset="0"/>
                <a:ea typeface="Verdana" panose="020B0604030504040204" pitchFamily="34" charset="0"/>
                <a:cs typeface="Verdana" panose="020B0604030504040204" pitchFamily="34" charset="0"/>
              </a:rPr>
              <a:t> using Spring Boot </a:t>
            </a:r>
            <a:endParaRPr lang="en-US" dirty="0"/>
          </a:p>
        </p:txBody>
      </p:sp>
    </p:spTree>
    <p:extLst>
      <p:ext uri="{BB962C8B-B14F-4D97-AF65-F5344CB8AC3E}">
        <p14:creationId xmlns:p14="http://schemas.microsoft.com/office/powerpoint/2010/main" val="754237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92370" y="365125"/>
            <a:ext cx="10515600" cy="923925"/>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1043353" y="1589210"/>
            <a:ext cx="91821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a:t>
            </a:r>
            <a:r>
              <a:rPr lang="en-US" dirty="0" smtClean="0">
                <a:latin typeface="Verdana" panose="020B0604030504040204" pitchFamily="34" charset="0"/>
                <a:ea typeface="Verdana" panose="020B0604030504040204" pitchFamily="34" charset="0"/>
                <a:cs typeface="Verdana" panose="020B0604030504040204" pitchFamily="34" charset="0"/>
              </a:rPr>
              <a:t>1: </a:t>
            </a:r>
            <a:r>
              <a:rPr lang="en-US" dirty="0">
                <a:latin typeface="Verdana" panose="020B0604030504040204" pitchFamily="34" charset="0"/>
                <a:ea typeface="Verdana" panose="020B0604030504040204" pitchFamily="34" charset="0"/>
                <a:cs typeface="Verdana" panose="020B0604030504040204" pitchFamily="34" charset="0"/>
              </a:rPr>
              <a:t>_________ architecture is an architectural style which structures the complete application into one Executable component .</a:t>
            </a: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sz="1800" dirty="0" smtClean="0">
                <a:latin typeface="Verdana" panose="020B0604030504040204" pitchFamily="34" charset="0"/>
                <a:ea typeface="Verdana" panose="020B0604030504040204" pitchFamily="34" charset="0"/>
                <a:cs typeface="Verdana" panose="020B0604030504040204" pitchFamily="34" charset="0"/>
              </a:rPr>
              <a:t>Question </a:t>
            </a:r>
            <a:r>
              <a:rPr lang="en-US" sz="1800" dirty="0" smtClean="0">
                <a:latin typeface="Verdana" panose="020B0604030504040204" pitchFamily="34" charset="0"/>
                <a:ea typeface="Verdana" panose="020B0604030504040204" pitchFamily="34" charset="0"/>
                <a:cs typeface="Verdana" panose="020B0604030504040204" pitchFamily="34" charset="0"/>
              </a:rPr>
              <a:t>2 : Which of the followings are Spring Boot features </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marL="174625" lvl="1" indent="0">
              <a:buNone/>
            </a:pPr>
            <a:endParaRPr lang="en-US" sz="1800" dirty="0" smtClean="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Convention over configuration</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Easy and quickly to create stand alone applications.</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Less Configuration</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Running as </a:t>
            </a:r>
            <a:r>
              <a:rPr lang="en-US" sz="1600" dirty="0" err="1">
                <a:latin typeface="Verdana" panose="020B0604030504040204" pitchFamily="34" charset="0"/>
                <a:ea typeface="Verdana" panose="020B0604030504040204" pitchFamily="34" charset="0"/>
                <a:cs typeface="Verdana" panose="020B0604030504040204" pitchFamily="34" charset="0"/>
              </a:rPr>
              <a:t>Microservice</a:t>
            </a:r>
            <a:r>
              <a:rPr lang="en-US" sz="1600" dirty="0" smtClean="0">
                <a:latin typeface="Verdana" panose="020B0604030504040204" pitchFamily="34" charset="0"/>
                <a:ea typeface="Verdana" panose="020B0604030504040204" pitchFamily="34" charset="0"/>
                <a:cs typeface="Verdana" panose="020B0604030504040204" pitchFamily="34" charset="0"/>
              </a:rPr>
              <a:t>.</a:t>
            </a:r>
          </a:p>
          <a:p>
            <a:pPr>
              <a:buFont typeface="Wingdings" panose="05000000000000000000" pitchFamily="2" charset="2"/>
              <a:buChar char="§"/>
            </a:pPr>
            <a:r>
              <a:rPr lang="en-US" sz="1600" dirty="0" smtClean="0">
                <a:latin typeface="Verdana" panose="020B0604030504040204" pitchFamily="34" charset="0"/>
                <a:ea typeface="Verdana" panose="020B0604030504040204" pitchFamily="34" charset="0"/>
                <a:cs typeface="Verdana" panose="020B0604030504040204" pitchFamily="34" charset="0"/>
              </a:rPr>
              <a:t>All of The above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12769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02676" y="482356"/>
            <a:ext cx="10515600" cy="923925"/>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715108" y="1507148"/>
            <a:ext cx="9182100" cy="4643438"/>
          </a:xfrm>
        </p:spPr>
        <p:txBody>
          <a:bodyPr/>
          <a:lstStyle/>
          <a:p>
            <a:r>
              <a:rPr lang="en-US" dirty="0"/>
              <a:t>Question 3</a:t>
            </a:r>
            <a:r>
              <a:rPr lang="en-US" dirty="0" smtClean="0"/>
              <a:t>: </a:t>
            </a:r>
            <a:r>
              <a:rPr lang="en-US" dirty="0"/>
              <a:t>_________ </a:t>
            </a:r>
            <a:r>
              <a:rPr lang="en-US" dirty="0" smtClean="0"/>
              <a:t>URL takes you to is the Spring initializer site to create a Spring Maven project</a:t>
            </a:r>
            <a:r>
              <a:rPr lang="en-US" sz="1800" dirty="0" smtClean="0"/>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31458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381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130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513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93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385425" cy="3429000"/>
          </a:xfrm>
        </p:spPr>
        <p:txBody>
          <a:bodyPr>
            <a:normAutofit/>
          </a:bodyPr>
          <a:lstStyle/>
          <a:p>
            <a:pPr algn="ctr"/>
            <a:r>
              <a:rPr lang="en-US" sz="2000" dirty="0">
                <a:solidFill>
                  <a:schemeClr val="accent1"/>
                </a:solidFill>
              </a:rPr>
              <a:t>Section -1</a:t>
            </a:r>
            <a:r>
              <a:rPr lang="en-US" sz="2000" dirty="0"/>
              <a:t/>
            </a:r>
            <a:br>
              <a:rPr lang="en-US" sz="2000" dirty="0"/>
            </a:br>
            <a:r>
              <a:rPr lang="en-US" sz="2000" dirty="0">
                <a:solidFill>
                  <a:schemeClr val="accent1"/>
                </a:solidFill>
              </a:rPr>
              <a:t>Introduction Spring Boot </a:t>
            </a:r>
          </a:p>
        </p:txBody>
      </p:sp>
    </p:spTree>
    <p:extLst>
      <p:ext uri="{BB962C8B-B14F-4D97-AF65-F5344CB8AC3E}">
        <p14:creationId xmlns:p14="http://schemas.microsoft.com/office/powerpoint/2010/main" val="293485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86154" y="365125"/>
            <a:ext cx="7745413" cy="1098550"/>
          </a:xfrm>
        </p:spPr>
        <p:txBody>
          <a:bodyPr>
            <a:normAutofit/>
          </a:bodyPr>
          <a:lstStyle/>
          <a:p>
            <a:r>
              <a:rPr lang="en-US" sz="2000" dirty="0">
                <a:solidFill>
                  <a:schemeClr val="accent1"/>
                </a:solidFill>
              </a:rPr>
              <a:t>What is Spring Boot ?</a:t>
            </a:r>
            <a:r>
              <a:rPr lang="en-US" dirty="0"/>
              <a:t/>
            </a:r>
            <a:br>
              <a:rPr lang="en-US" dirty="0"/>
            </a:br>
            <a:endParaRPr lang="en-US" dirty="0"/>
          </a:p>
        </p:txBody>
      </p:sp>
      <p:sp>
        <p:nvSpPr>
          <p:cNvPr id="3" name="Content Placeholder 2"/>
          <p:cNvSpPr>
            <a:spLocks noGrp="1"/>
          </p:cNvSpPr>
          <p:nvPr>
            <p:ph idx="4294967295"/>
          </p:nvPr>
        </p:nvSpPr>
        <p:spPr>
          <a:xfrm>
            <a:off x="1008184" y="1825625"/>
            <a:ext cx="7312025" cy="3625850"/>
          </a:xfrm>
        </p:spPr>
        <p:txBody>
          <a:bodyPr>
            <a:normAutofit/>
          </a:bodyPr>
          <a:lstStyle/>
          <a:p>
            <a:r>
              <a:rPr lang="en-US" dirty="0"/>
              <a:t>Single point of focus (as opposed to large collection of spring-* projects</a:t>
            </a:r>
            <a:r>
              <a:rPr lang="en-US" dirty="0" smtClean="0"/>
              <a:t>).</a:t>
            </a:r>
          </a:p>
          <a:p>
            <a:endParaRPr lang="en-US" dirty="0"/>
          </a:p>
          <a:p>
            <a:r>
              <a:rPr lang="en-US" dirty="0"/>
              <a:t>A tool for getting started very quickly with Spring</a:t>
            </a:r>
            <a:r>
              <a:rPr lang="en-US" dirty="0" smtClean="0"/>
              <a:t>.</a:t>
            </a:r>
          </a:p>
          <a:p>
            <a:endParaRPr lang="en-US" dirty="0"/>
          </a:p>
          <a:p>
            <a:r>
              <a:rPr lang="en-US" dirty="0"/>
              <a:t>Common non-functional requirements for a "real" application</a:t>
            </a:r>
            <a:r>
              <a:rPr lang="en-US" dirty="0" smtClean="0"/>
              <a:t>.</a:t>
            </a:r>
          </a:p>
          <a:p>
            <a:endParaRPr lang="en-US" dirty="0"/>
          </a:p>
          <a:p>
            <a:r>
              <a:rPr lang="en-US" dirty="0"/>
              <a:t>Exposes a lot of useful features by default</a:t>
            </a:r>
            <a:r>
              <a:rPr lang="en-US" dirty="0" smtClean="0"/>
              <a:t>.</a:t>
            </a:r>
          </a:p>
          <a:p>
            <a:endParaRPr lang="en-US" dirty="0"/>
          </a:p>
          <a:p>
            <a:r>
              <a:rPr lang="en-US" dirty="0"/>
              <a:t>Gets out of the way quickly if you want to change defaults.</a:t>
            </a:r>
          </a:p>
        </p:txBody>
      </p:sp>
    </p:spTree>
    <p:extLst>
      <p:ext uri="{BB962C8B-B14F-4D97-AF65-F5344CB8AC3E}">
        <p14:creationId xmlns:p14="http://schemas.microsoft.com/office/powerpoint/2010/main" val="305770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5637" y="401027"/>
            <a:ext cx="11376025" cy="855663"/>
          </a:xfrm>
        </p:spPr>
        <p:txBody>
          <a:bodyPr/>
          <a:lstStyle/>
          <a:p>
            <a:r>
              <a:rPr lang="en-US" sz="2000" dirty="0">
                <a:solidFill>
                  <a:schemeClr val="accent1"/>
                </a:solidFill>
              </a:rPr>
              <a:t>Why Using Spring Boot ?</a:t>
            </a:r>
            <a:r>
              <a:rPr lang="en-US" dirty="0"/>
              <a:t/>
            </a:r>
            <a:br>
              <a:rPr lang="en-US" dirty="0"/>
            </a:br>
            <a:endParaRPr lang="en-US" dirty="0"/>
          </a:p>
        </p:txBody>
      </p:sp>
      <p:sp>
        <p:nvSpPr>
          <p:cNvPr id="3" name="Content Placeholder 2"/>
          <p:cNvSpPr>
            <a:spLocks noGrp="1"/>
          </p:cNvSpPr>
          <p:nvPr>
            <p:ph idx="4294967295"/>
          </p:nvPr>
        </p:nvSpPr>
        <p:spPr>
          <a:xfrm>
            <a:off x="926123" y="1743564"/>
            <a:ext cx="9151938" cy="3614738"/>
          </a:xfrm>
        </p:spPr>
        <p:txBody>
          <a:bodyPr>
            <a:normAutofit/>
          </a:bodyPr>
          <a:lstStyle/>
          <a:p>
            <a:r>
              <a:rPr lang="en-US" dirty="0"/>
              <a:t>Convention over configuration</a:t>
            </a:r>
          </a:p>
          <a:p>
            <a:r>
              <a:rPr lang="en-US" dirty="0"/>
              <a:t>Easy and quickly to create stand alone applications.</a:t>
            </a:r>
          </a:p>
          <a:p>
            <a:r>
              <a:rPr lang="en-US" dirty="0"/>
              <a:t>Less Configuration</a:t>
            </a:r>
          </a:p>
          <a:p>
            <a:r>
              <a:rPr lang="en-US" dirty="0"/>
              <a:t>Running as Microservice.</a:t>
            </a:r>
          </a:p>
          <a:p>
            <a:r>
              <a:rPr lang="en-US" dirty="0"/>
              <a:t>More..</a:t>
            </a:r>
          </a:p>
          <a:p>
            <a:pPr>
              <a:buFont typeface="Wingdings" panose="05000000000000000000" pitchFamily="2" charset="2"/>
              <a:buChar char="ü"/>
            </a:pPr>
            <a:r>
              <a:rPr lang="en-US" dirty="0"/>
              <a:t>      </a:t>
            </a:r>
            <a:r>
              <a:rPr lang="en-US" sz="1600" dirty="0"/>
              <a:t>Spring Data JPA</a:t>
            </a:r>
          </a:p>
          <a:p>
            <a:pPr>
              <a:buFont typeface="Wingdings" panose="05000000000000000000" pitchFamily="2" charset="2"/>
              <a:buChar char="ü"/>
            </a:pPr>
            <a:r>
              <a:rPr lang="en-US" sz="1600" dirty="0"/>
              <a:t>      Spring Security</a:t>
            </a:r>
          </a:p>
          <a:p>
            <a:pPr>
              <a:buFont typeface="Wingdings" panose="05000000000000000000" pitchFamily="2" charset="2"/>
              <a:buChar char="ü"/>
            </a:pPr>
            <a:r>
              <a:rPr lang="en-US" sz="1600" dirty="0"/>
              <a:t>      Testing</a:t>
            </a:r>
          </a:p>
          <a:p>
            <a:pPr>
              <a:buFont typeface="Wingdings" panose="05000000000000000000" pitchFamily="2" charset="2"/>
              <a:buChar char="ü"/>
            </a:pPr>
            <a:r>
              <a:rPr lang="en-US" sz="1600" dirty="0"/>
              <a:t>      Spring Cloud</a:t>
            </a:r>
          </a:p>
        </p:txBody>
      </p:sp>
    </p:spTree>
    <p:extLst>
      <p:ext uri="{BB962C8B-B14F-4D97-AF65-F5344CB8AC3E}">
        <p14:creationId xmlns:p14="http://schemas.microsoft.com/office/powerpoint/2010/main" val="4278184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6831" y="342411"/>
            <a:ext cx="11376025" cy="855663"/>
          </a:xfrm>
        </p:spPr>
        <p:txBody>
          <a:bodyPr/>
          <a:lstStyle/>
          <a:p>
            <a:r>
              <a:rPr lang="en-US" sz="2000" dirty="0">
                <a:solidFill>
                  <a:schemeClr val="accent1"/>
                </a:solidFill>
              </a:rPr>
              <a:t>Key Features</a:t>
            </a:r>
            <a:r>
              <a:rPr lang="en-US" dirty="0"/>
              <a:t/>
            </a:r>
            <a:br>
              <a:rPr lang="en-US" dirty="0"/>
            </a:br>
            <a:endParaRPr lang="en-US" dirty="0"/>
          </a:p>
        </p:txBody>
      </p:sp>
      <p:sp>
        <p:nvSpPr>
          <p:cNvPr id="3" name="Content Placeholder 2"/>
          <p:cNvSpPr>
            <a:spLocks noGrp="1"/>
          </p:cNvSpPr>
          <p:nvPr>
            <p:ph idx="4294967295"/>
          </p:nvPr>
        </p:nvSpPr>
        <p:spPr>
          <a:xfrm>
            <a:off x="668215" y="1424599"/>
            <a:ext cx="11376025" cy="4764088"/>
          </a:xfrm>
        </p:spPr>
        <p:txBody>
          <a:bodyPr>
            <a:normAutofit/>
          </a:bodyPr>
          <a:lstStyle/>
          <a:p>
            <a:r>
              <a:rPr lang="en-US" dirty="0"/>
              <a:t>Standalone Spring applications</a:t>
            </a:r>
            <a:r>
              <a:rPr lang="en-US" dirty="0" smtClean="0"/>
              <a:t>.</a:t>
            </a:r>
            <a:endParaRPr lang="en-US" dirty="0"/>
          </a:p>
          <a:p>
            <a:r>
              <a:rPr lang="en-US" dirty="0"/>
              <a:t>No Code generation/ No XML </a:t>
            </a:r>
            <a:r>
              <a:rPr lang="en-US" dirty="0" err="1"/>
              <a:t>config</a:t>
            </a:r>
            <a:r>
              <a:rPr lang="en-US" dirty="0" smtClean="0"/>
              <a:t>.</a:t>
            </a:r>
            <a:endParaRPr lang="en-US" dirty="0"/>
          </a:p>
          <a:p>
            <a:r>
              <a:rPr lang="en-US" dirty="0"/>
              <a:t>Automatic configuration</a:t>
            </a:r>
            <a:r>
              <a:rPr lang="en-US" dirty="0" smtClean="0"/>
              <a:t>.</a:t>
            </a:r>
            <a:endParaRPr lang="en-US" dirty="0"/>
          </a:p>
          <a:p>
            <a:r>
              <a:rPr lang="en-US" dirty="0"/>
              <a:t>Stater dependencies</a:t>
            </a:r>
            <a:r>
              <a:rPr lang="en-US" dirty="0" smtClean="0"/>
              <a:t>.</a:t>
            </a:r>
            <a:endParaRPr lang="en-US" dirty="0"/>
          </a:p>
          <a:p>
            <a:r>
              <a:rPr lang="en-US" dirty="0"/>
              <a:t>Embedded Tomcat or jetty</a:t>
            </a:r>
            <a:r>
              <a:rPr lang="en-US" dirty="0" smtClean="0"/>
              <a:t>.</a:t>
            </a:r>
            <a:endParaRPr lang="en-US" dirty="0"/>
          </a:p>
          <a:p>
            <a:r>
              <a:rPr lang="en-US" dirty="0"/>
              <a:t>Production Reddy environment</a:t>
            </a:r>
            <a:r>
              <a:rPr lang="en-US" dirty="0" smtClean="0"/>
              <a:t>.</a:t>
            </a:r>
            <a:endParaRPr lang="en-US" dirty="0"/>
          </a:p>
          <a:p>
            <a:r>
              <a:rPr lang="en-US" dirty="0"/>
              <a:t>Support for Profiles.</a:t>
            </a:r>
          </a:p>
          <a:p>
            <a:r>
              <a:rPr lang="en-US" dirty="0"/>
              <a:t>Support for cloud native development.</a:t>
            </a:r>
          </a:p>
        </p:txBody>
      </p:sp>
    </p:spTree>
    <p:extLst>
      <p:ext uri="{BB962C8B-B14F-4D97-AF65-F5344CB8AC3E}">
        <p14:creationId xmlns:p14="http://schemas.microsoft.com/office/powerpoint/2010/main" val="423778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0825" y="365125"/>
            <a:ext cx="10671175" cy="1863725"/>
          </a:xfrm>
        </p:spPr>
        <p:txBody>
          <a:bodyPr>
            <a:normAutofit fontScale="90000"/>
          </a:bodyPr>
          <a:lstStyle/>
          <a:p>
            <a:pPr algn="ctr"/>
            <a:r>
              <a:rPr lang="en-US" sz="2200" dirty="0">
                <a:solidFill>
                  <a:schemeClr val="accent1"/>
                </a:solidFill>
              </a:rPr>
              <a:t>Section -2</a:t>
            </a:r>
            <a:br>
              <a:rPr lang="en-US" sz="2200" dirty="0">
                <a:solidFill>
                  <a:schemeClr val="accent1"/>
                </a:solidFill>
              </a:rPr>
            </a:br>
            <a:r>
              <a:rPr lang="en-US" sz="2200" dirty="0">
                <a:solidFill>
                  <a:schemeClr val="accent1"/>
                </a:solidFill>
              </a:rPr>
              <a:t>Spring Boot Configuration</a:t>
            </a:r>
            <a:r>
              <a:rPr lang="en-US" sz="6000" dirty="0"/>
              <a:t/>
            </a:r>
            <a:br>
              <a:rPr lang="en-US" sz="6000" dirty="0"/>
            </a:br>
            <a:r>
              <a:rPr lang="en-US" sz="6000" dirty="0"/>
              <a:t/>
            </a:r>
            <a:br>
              <a:rPr lang="en-US" sz="6000" dirty="0"/>
            </a:br>
            <a:r>
              <a:rPr lang="en-US" sz="4000" dirty="0"/>
              <a:t/>
            </a:r>
            <a:br>
              <a:rPr lang="en-US" sz="4000" dirty="0"/>
            </a:br>
            <a:r>
              <a:rPr lang="en-US" sz="4000" dirty="0"/>
              <a:t/>
            </a:r>
            <a:br>
              <a:rPr lang="en-US" sz="4000" dirty="0"/>
            </a:br>
            <a:r>
              <a:rPr lang="en-US" dirty="0"/>
              <a:t/>
            </a:r>
            <a:br>
              <a:rPr lang="en-US" dirty="0"/>
            </a:br>
            <a:endParaRPr lang="en-US" dirty="0"/>
          </a:p>
        </p:txBody>
      </p:sp>
      <p:sp>
        <p:nvSpPr>
          <p:cNvPr id="3" name="Title 1"/>
          <p:cNvSpPr txBox="1">
            <a:spLocks/>
          </p:cNvSpPr>
          <p:nvPr/>
        </p:nvSpPr>
        <p:spPr>
          <a:xfrm>
            <a:off x="3505200" y="2496623"/>
            <a:ext cx="5695950" cy="1172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00100" lvl="1" indent="-342900">
              <a:buFont typeface="+mj-lt"/>
              <a:buAutoNum type="arabicPeriod"/>
            </a:pPr>
            <a:r>
              <a:rPr lang="en-US" sz="1600" dirty="0"/>
              <a:t>   Create a project using Spring Initializer.</a:t>
            </a:r>
          </a:p>
          <a:p>
            <a:pPr marL="914400" lvl="1" indent="-457200">
              <a:buFont typeface="+mj-lt"/>
              <a:buAutoNum type="arabicPeriod"/>
            </a:pPr>
            <a:r>
              <a:rPr lang="en-US" sz="1600" dirty="0"/>
              <a:t> Setup and run Spring boot App.</a:t>
            </a:r>
          </a:p>
          <a:p>
            <a:pPr marL="914400" lvl="1" indent="-457200">
              <a:buFont typeface="+mj-lt"/>
              <a:buAutoNum type="arabicPeriod"/>
            </a:pPr>
            <a:r>
              <a:rPr lang="en-US" sz="1600" dirty="0"/>
              <a:t> Create a Rest Controller with </a:t>
            </a:r>
          </a:p>
        </p:txBody>
      </p:sp>
    </p:spTree>
    <p:extLst>
      <p:ext uri="{BB962C8B-B14F-4D97-AF65-F5344CB8AC3E}">
        <p14:creationId xmlns:p14="http://schemas.microsoft.com/office/powerpoint/2010/main" val="3831187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5"/>
            <a:ext cx="10386060" cy="1543685"/>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solidFill>
                <a:latin typeface="+mn-lt"/>
              </a:rPr>
              <a:t>Spring</a:t>
            </a:r>
            <a:r>
              <a:rPr lang="en-US" sz="2400" dirty="0">
                <a:solidFill>
                  <a:schemeClr val="accent1"/>
                </a:solidFill>
              </a:rPr>
              <a:t> Initializer.</a:t>
            </a:r>
          </a:p>
          <a:p>
            <a:pPr algn="l"/>
            <a:r>
              <a:rPr lang="en-US" dirty="0"/>
              <a:t/>
            </a:r>
            <a:br>
              <a:rPr lang="en-US" dirty="0"/>
            </a:br>
            <a:endParaRPr lang="en-US" dirty="0"/>
          </a:p>
        </p:txBody>
      </p:sp>
      <p:sp>
        <p:nvSpPr>
          <p:cNvPr id="5" name="Title 1"/>
          <p:cNvSpPr txBox="1">
            <a:spLocks/>
          </p:cNvSpPr>
          <p:nvPr/>
        </p:nvSpPr>
        <p:spPr>
          <a:xfrm>
            <a:off x="1805940" y="1660525"/>
            <a:ext cx="9235440" cy="30600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143000" indent="-1143000" algn="l">
              <a:buAutoNum type="arabicPeriod"/>
            </a:pPr>
            <a:r>
              <a:rPr lang="en-US" sz="2400" dirty="0"/>
              <a:t>Go to </a:t>
            </a:r>
            <a:r>
              <a:rPr lang="en-US" sz="2400" dirty="0">
                <a:hlinkClick r:id="rId2"/>
              </a:rPr>
              <a:t>https://start.spring.io/</a:t>
            </a:r>
            <a:endParaRPr lang="en-US" sz="2400" dirty="0"/>
          </a:p>
          <a:p>
            <a:pPr marL="1143000" indent="-1143000" algn="l">
              <a:buAutoNum type="arabicPeriod"/>
            </a:pPr>
            <a:r>
              <a:rPr lang="en-US" sz="2400" dirty="0"/>
              <a:t>Group: </a:t>
            </a:r>
            <a:r>
              <a:rPr lang="en-US" sz="2400" dirty="0" err="1"/>
              <a:t>com.capgemini.training</a:t>
            </a:r>
            <a:endParaRPr lang="en-US" sz="2400" dirty="0"/>
          </a:p>
          <a:p>
            <a:pPr marL="1143000" indent="-1143000" algn="l">
              <a:buAutoNum type="arabicPeriod"/>
            </a:pPr>
            <a:r>
              <a:rPr lang="en-US" sz="2400" dirty="0"/>
              <a:t>Artifacts : customer</a:t>
            </a:r>
          </a:p>
          <a:p>
            <a:pPr marL="1143000" indent="-1143000" algn="l">
              <a:buAutoNum type="arabicPeriod"/>
            </a:pPr>
            <a:r>
              <a:rPr lang="en-US" sz="2400" dirty="0"/>
              <a:t>Selected Dependencies :  Web, </a:t>
            </a:r>
            <a:r>
              <a:rPr lang="en-US" sz="2400" dirty="0" err="1"/>
              <a:t>DevTools</a:t>
            </a:r>
            <a:endParaRPr lang="en-US" sz="2400" dirty="0"/>
          </a:p>
          <a:p>
            <a:pPr marL="1143000" indent="-1143000" algn="l">
              <a:buAutoNum type="arabicPeriod"/>
            </a:pPr>
            <a:r>
              <a:rPr lang="en-US" sz="2400" dirty="0"/>
              <a:t>Click on generate the project.</a:t>
            </a:r>
          </a:p>
          <a:p>
            <a:pPr marL="1143000" indent="-1143000" algn="l">
              <a:buAutoNum type="arabicPeriod"/>
            </a:pPr>
            <a:r>
              <a:rPr lang="en-US" sz="2400" dirty="0"/>
              <a:t>Unzip the generated project. </a:t>
            </a:r>
          </a:p>
          <a:p>
            <a:pPr algn="l"/>
            <a:r>
              <a:rPr lang="en-US" sz="2400" dirty="0"/>
              <a:t/>
            </a:r>
            <a:br>
              <a:rPr lang="en-US" sz="2400" dirty="0"/>
            </a:br>
            <a:endParaRPr lang="en-US" sz="2400" dirty="0"/>
          </a:p>
        </p:txBody>
      </p:sp>
    </p:spTree>
    <p:extLst>
      <p:ext uri="{BB962C8B-B14F-4D97-AF65-F5344CB8AC3E}">
        <p14:creationId xmlns:p14="http://schemas.microsoft.com/office/powerpoint/2010/main" val="771828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f9b258c7-9c72-463b-80f6-91d061ebb25d">Class book</Material_x0020_Type>
    <Level xmlns="f9b258c7-9c72-463b-80f6-91d061ebb25d">L1</Level>
    <Category xmlns="f9b258c7-9c72-463b-80f6-91d061ebb25d">Module Artifact</Category>
  </documentManagement>
</p:properties>
</file>

<file path=customXml/itemProps1.xml><?xml version="1.0" encoding="utf-8"?>
<ds:datastoreItem xmlns:ds="http://schemas.openxmlformats.org/officeDocument/2006/customXml" ds:itemID="{722DB17D-F118-4CFE-972F-E832AAC0A252}"/>
</file>

<file path=customXml/itemProps2.xml><?xml version="1.0" encoding="utf-8"?>
<ds:datastoreItem xmlns:ds="http://schemas.openxmlformats.org/officeDocument/2006/customXml" ds:itemID="{C5C71707-86F5-4BF1-ACFB-FBC6312E26EF}"/>
</file>

<file path=customXml/itemProps3.xml><?xml version="1.0" encoding="utf-8"?>
<ds:datastoreItem xmlns:ds="http://schemas.openxmlformats.org/officeDocument/2006/customXml" ds:itemID="{C76098B0-2082-4AD1-9B68-0FEB3F70F40B}"/>
</file>

<file path=docProps/app.xml><?xml version="1.0" encoding="utf-8"?>
<Properties xmlns="http://schemas.openxmlformats.org/officeDocument/2006/extended-properties" xmlns:vt="http://schemas.openxmlformats.org/officeDocument/2006/docPropsVTypes">
  <Template>PowerPoint _NEW template_CG</Template>
  <TotalTime>18900</TotalTime>
  <Words>651</Words>
  <Application>Microsoft Office PowerPoint</Application>
  <PresentationFormat>Custom</PresentationFormat>
  <Paragraphs>155</Paragraphs>
  <Slides>36</Slides>
  <Notes>4</Notes>
  <HiddenSlides>0</HiddenSlides>
  <MMClips>0</MMClips>
  <ScaleCrop>false</ScaleCrop>
  <HeadingPairs>
    <vt:vector size="4" baseType="variant">
      <vt:variant>
        <vt:lpstr>Theme</vt:lpstr>
      </vt:variant>
      <vt:variant>
        <vt:i4>4</vt:i4>
      </vt:variant>
      <vt:variant>
        <vt:lpstr>Slide Titles</vt:lpstr>
      </vt:variant>
      <vt:variant>
        <vt:i4>36</vt:i4>
      </vt:variant>
    </vt:vector>
  </HeadingPairs>
  <TitlesOfParts>
    <vt:vector size="40" baseType="lpstr">
      <vt:lpstr>Capgemini 2017_Cover slides</vt:lpstr>
      <vt:lpstr>Section slides</vt:lpstr>
      <vt:lpstr>Content Layouts</vt:lpstr>
      <vt:lpstr>Content and Image Layouts</vt:lpstr>
      <vt:lpstr>Microservices With   Spring Boot </vt:lpstr>
      <vt:lpstr>Objectives : Microservice  with Spring Boot </vt:lpstr>
      <vt:lpstr>Objectives : Microservice  with Spring Boot </vt:lpstr>
      <vt:lpstr>Section -1 Introduction Spring Boot </vt:lpstr>
      <vt:lpstr>What is Spring Boot ? </vt:lpstr>
      <vt:lpstr>Why Using Spring Boot ? </vt:lpstr>
      <vt:lpstr>Key Features </vt:lpstr>
      <vt:lpstr>Section -2 Spring Boot Configuration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 : – Lab(Customer Microservice) </vt:lpstr>
      <vt:lpstr>Project Package Setup : Customer</vt:lpstr>
      <vt:lpstr>Customer Microservice: Create Customer HTTP Verb : POST</vt:lpstr>
      <vt:lpstr>Customer Microservice: Create Customer </vt:lpstr>
      <vt:lpstr>Customer Microservice: Get Customer HTTP Verb : GET</vt:lpstr>
      <vt:lpstr>Customer Microservice: Get Customer </vt:lpstr>
      <vt:lpstr>Customer Microservice: Get All Customer HTTP Verb : GET</vt:lpstr>
      <vt:lpstr>Customer Microservice: get All Customers </vt:lpstr>
      <vt:lpstr>Customer Microservice: update Customer HTTP Verb : PUT</vt:lpstr>
      <vt:lpstr>Customer Microservice: update Customer </vt:lpstr>
      <vt:lpstr>Customer Microservice: delete Customer HTTP Verb : DELETE</vt:lpstr>
      <vt:lpstr>Q &amp; A </vt:lpstr>
      <vt:lpstr>Summary</vt:lpstr>
      <vt:lpstr>Review – Questions</vt:lpstr>
      <vt:lpstr>Review – Questions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bOOt Microservice</dc:title>
  <dc:creator>Gupta, Anand</dc:creator>
  <cp:lastModifiedBy>shankar</cp:lastModifiedBy>
  <cp:revision>208</cp:revision>
  <dcterms:created xsi:type="dcterms:W3CDTF">2018-04-29T17:59:17Z</dcterms:created>
  <dcterms:modified xsi:type="dcterms:W3CDTF">2018-06-15T10:20:10Z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